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382" r:id="rId4"/>
    <p:sldId id="369" r:id="rId5"/>
    <p:sldId id="368" r:id="rId6"/>
    <p:sldId id="373" r:id="rId7"/>
    <p:sldId id="379" r:id="rId8"/>
    <p:sldId id="375" r:id="rId9"/>
    <p:sldId id="378" r:id="rId10"/>
    <p:sldId id="327" r:id="rId11"/>
    <p:sldId id="402" r:id="rId12"/>
    <p:sldId id="400" r:id="rId13"/>
    <p:sldId id="401" r:id="rId14"/>
    <p:sldId id="308" r:id="rId15"/>
    <p:sldId id="315" r:id="rId16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81526" autoAdjust="0"/>
  </p:normalViewPr>
  <p:slideViewPr>
    <p:cSldViewPr>
      <p:cViewPr varScale="1">
        <p:scale>
          <a:sx n="79" d="100"/>
          <a:sy n="79" d="100"/>
        </p:scale>
        <p:origin x="254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B0A0E32E-FD78-43D6-981D-630C1683D2EE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8176B25D-0047-44C9-BB16-79A33FF4B83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22"/>
              </a:spcAft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6B25D-0047-44C9-BB16-79A33FF4B83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Remember – read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6B25D-0047-44C9-BB16-79A33FF4B83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6B25D-0047-44C9-BB16-79A33FF4B83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9842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b="1" dirty="0"/>
              <a:t>Conduct</a:t>
            </a:r>
            <a:r>
              <a:rPr lang="en-US" sz="1800" b="1" baseline="0" dirty="0"/>
              <a:t> exercise</a:t>
            </a:r>
          </a:p>
          <a:p>
            <a:endParaRPr lang="en-US" sz="1800" b="1" baseline="0" dirty="0"/>
          </a:p>
          <a:p>
            <a:r>
              <a:rPr lang="en-US" sz="1800" b="1" baseline="0" dirty="0"/>
              <a:t>Debrief:</a:t>
            </a:r>
          </a:p>
          <a:p>
            <a:r>
              <a:rPr lang="en-US" sz="1800" b="1" baseline="0" dirty="0"/>
              <a:t>#1 try - Whose fault all failed?</a:t>
            </a:r>
          </a:p>
          <a:p>
            <a:r>
              <a:rPr lang="en-US" sz="1800" b="1" baseline="0" dirty="0"/>
              <a:t>#2 - Allow &amp; encourage questions (good </a:t>
            </a:r>
            <a:r>
              <a:rPr lang="en-US" sz="1800" b="1" baseline="0" dirty="0" err="1"/>
              <a:t>ques</a:t>
            </a:r>
            <a:r>
              <a:rPr lang="en-US" sz="1800" b="1" baseline="0" dirty="0"/>
              <a:t>, TY)</a:t>
            </a:r>
          </a:p>
          <a:p>
            <a:r>
              <a:rPr lang="en-US" sz="1800" b="1" baseline="0" dirty="0"/>
              <a:t>Story – college students (80% afraid to ask Q in fear of looking stupid) – no stupid questions</a:t>
            </a:r>
          </a:p>
          <a:p>
            <a:r>
              <a:rPr lang="en-US" sz="1800" b="1" baseline="0" dirty="0"/>
              <a:t>#3 – all succeed</a:t>
            </a:r>
          </a:p>
          <a:p>
            <a:pPr lvl="1">
              <a:buFont typeface="Arial" pitchFamily="34" charset="0"/>
              <a:buChar char="•"/>
            </a:pPr>
            <a:r>
              <a:rPr lang="en-US" sz="1800" b="1" baseline="0" dirty="0"/>
              <a:t>Goal/outcome clear   Covey – Begin with the end in mind</a:t>
            </a:r>
          </a:p>
          <a:p>
            <a:pPr lvl="1">
              <a:buFont typeface="Arial" pitchFamily="34" charset="0"/>
              <a:buChar char="•"/>
            </a:pPr>
            <a:r>
              <a:rPr lang="en-US" sz="1800" b="1" baseline="0" dirty="0"/>
              <a:t>Behavior was modeled</a:t>
            </a:r>
          </a:p>
          <a:p>
            <a:pPr lvl="1">
              <a:buFont typeface="Arial" pitchFamily="34" charset="0"/>
              <a:buChar char="•"/>
            </a:pPr>
            <a:r>
              <a:rPr lang="en-US" sz="1800" b="1" baseline="0" dirty="0" err="1"/>
              <a:t>Ques</a:t>
            </a:r>
            <a:r>
              <a:rPr lang="en-US" sz="1800" b="1" baseline="0" dirty="0"/>
              <a:t> enc &amp; </a:t>
            </a:r>
            <a:r>
              <a:rPr lang="en-US" sz="1800" b="1" baseline="0" dirty="0" err="1"/>
              <a:t>rewared</a:t>
            </a:r>
            <a:endParaRPr lang="en-US" sz="1800" b="1" baseline="0" dirty="0"/>
          </a:p>
          <a:p>
            <a:pPr lvl="1">
              <a:buFont typeface="Arial" pitchFamily="34" charset="0"/>
              <a:buChar char="•"/>
            </a:pPr>
            <a:endParaRPr lang="en-US" sz="1800" b="1" baseline="0" dirty="0"/>
          </a:p>
          <a:p>
            <a:pPr lvl="0">
              <a:buFont typeface="Arial" pitchFamily="34" charset="0"/>
              <a:buNone/>
            </a:pPr>
            <a:r>
              <a:rPr lang="en-US" sz="1800" b="1" baseline="0" dirty="0"/>
              <a:t>Practice these tools and find more in the book to help be a successful communicator</a:t>
            </a:r>
            <a:endParaRPr lang="en-US" sz="1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6B25D-0047-44C9-BB16-79A33FF4B83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7367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Tell goal, outcome, what you want them to do</a:t>
            </a:r>
          </a:p>
          <a:p>
            <a:endParaRPr lang="en-US" sz="1800" dirty="0"/>
          </a:p>
          <a:p>
            <a:r>
              <a:rPr lang="en-US" sz="1800" dirty="0"/>
              <a:t>Encourage questions</a:t>
            </a:r>
          </a:p>
          <a:p>
            <a:endParaRPr lang="en-US" sz="1800" dirty="0"/>
          </a:p>
          <a:p>
            <a:r>
              <a:rPr lang="en-US" sz="1800" dirty="0"/>
              <a:t>Demonstrate of model behavior you are looking for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6B25D-0047-44C9-BB16-79A33FF4B83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459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6B25D-0047-44C9-BB16-79A33FF4B83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3876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6B25D-0047-44C9-BB16-79A33FF4B83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800" b="0" dirty="0"/>
              <a:t> Who is Barb Turino?</a:t>
            </a:r>
          </a:p>
          <a:p>
            <a:r>
              <a:rPr lang="en-US" sz="1800" b="0" dirty="0"/>
              <a:t>My role today?   Tell you my story. Challenge you to look outside the box</a:t>
            </a:r>
          </a:p>
          <a:p>
            <a:pPr lvl="0"/>
            <a:r>
              <a:rPr lang="en-US" sz="1800" b="0" dirty="0"/>
              <a:t>Opportunity to share some of my knowledge, wisdom (old enough), experiences and </a:t>
            </a:r>
            <a:r>
              <a:rPr lang="en-US" sz="1800" b="0" dirty="0" err="1"/>
              <a:t>learnings</a:t>
            </a:r>
            <a:endParaRPr lang="en-US" sz="1800" b="0" dirty="0"/>
          </a:p>
          <a:p>
            <a:pPr lvl="0"/>
            <a:endParaRPr lang="en-US" sz="1800" b="0" dirty="0"/>
          </a:p>
          <a:p>
            <a:pPr lvl="0"/>
            <a:r>
              <a:rPr lang="en-US" sz="1800" b="1" dirty="0"/>
              <a:t>Personal Mission statement – learn (one thing) change your life and have fun</a:t>
            </a:r>
          </a:p>
          <a:p>
            <a:pPr lvl="0"/>
            <a:r>
              <a:rPr lang="en-US" sz="1800" b="1" dirty="0"/>
              <a:t>Why I wrote book and created workshops</a:t>
            </a:r>
          </a:p>
          <a:p>
            <a:pPr lvl="1"/>
            <a:r>
              <a:rPr lang="en-US" sz="1800" b="1" dirty="0"/>
              <a:t>Over 40 years successful in business in tandem w success in acting</a:t>
            </a:r>
          </a:p>
          <a:p>
            <a:pPr lvl="1"/>
            <a:r>
              <a:rPr lang="en-US" sz="1800" b="1" dirty="0"/>
              <a:t>My epiphany – </a:t>
            </a:r>
            <a:r>
              <a:rPr lang="en-US" sz="1800" b="1" dirty="0" err="1"/>
              <a:t>mgr</a:t>
            </a:r>
            <a:r>
              <a:rPr lang="en-US" sz="1800" b="1" dirty="0"/>
              <a:t> story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/>
              <a:t>Cross over of skills – 10 skills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/>
              <a:t>Voice nagging – write your book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/>
              <a:t>Ignored voice for years until I couldn’t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/>
              <a:t>Gave myself deadline of 1 year to completion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/>
              <a:t>Started researching, collecting books, articles on my topic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/>
              <a:t>Called a friend who was published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/>
              <a:t>Advised me to write book proposal that he would present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/>
              <a:t>Must have an agent to present prop to publishers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/>
              <a:t>Took a long time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/>
              <a:t>His agent had just published similar book but encouraged me to pursue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/>
              <a:t>Spent months looking for am agent – some good feedback but no taker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/>
              <a:t>Advice was to self publish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/>
              <a:t>Worked with selfpublishing.com – spent over $3000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/>
              <a:t>Made lots of mistakes but in the end I had a book I was proud of</a:t>
            </a:r>
          </a:p>
          <a:p>
            <a:pPr lvl="1"/>
            <a:endParaRPr lang="en-US" sz="1800" b="1" dirty="0"/>
          </a:p>
          <a:p>
            <a:r>
              <a:rPr lang="en-US" sz="1800" b="1" dirty="0"/>
              <a:t>Your role today?  Ask yourself:</a:t>
            </a:r>
          </a:p>
          <a:p>
            <a:pPr lvl="0"/>
            <a:r>
              <a:rPr lang="en-US" sz="1800" b="1" dirty="0"/>
              <a:t>How does this apply to me and my life?</a:t>
            </a:r>
          </a:p>
          <a:p>
            <a:pPr lvl="0"/>
            <a:r>
              <a:rPr lang="en-US" sz="1800" b="1" dirty="0"/>
              <a:t>What can I do differently to improve and get results looking for?  Insanity  If nothing Changes – Nothing Changes</a:t>
            </a:r>
          </a:p>
          <a:p>
            <a:pPr lvl="0"/>
            <a:r>
              <a:rPr lang="en-US" sz="1800" b="1" dirty="0"/>
              <a:t> </a:t>
            </a: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en-US" sz="1800" b="1" dirty="0"/>
          </a:p>
          <a:p>
            <a:pPr lvl="0"/>
            <a:endParaRPr lang="en-US" sz="1800" b="1" dirty="0"/>
          </a:p>
          <a:p>
            <a:pPr lvl="0"/>
            <a:endParaRPr lang="en-US" sz="1800" b="1" dirty="0"/>
          </a:p>
          <a:p>
            <a:pPr lvl="0"/>
            <a:endParaRPr lang="en-US" sz="1800" b="1" dirty="0"/>
          </a:p>
          <a:p>
            <a:pPr lvl="0"/>
            <a:endParaRPr lang="en-US" sz="1800" b="1" dirty="0"/>
          </a:p>
          <a:p>
            <a:pPr>
              <a:lnSpc>
                <a:spcPct val="107000"/>
              </a:lnSpc>
              <a:spcAft>
                <a:spcPts val="822"/>
              </a:spcAft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0"/>
            <a:endParaRPr lang="en-US" sz="1800" b="1" dirty="0"/>
          </a:p>
          <a:p>
            <a:pPr lvl="0"/>
            <a:endParaRPr lang="en-US" sz="1600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6B25D-0047-44C9-BB16-79A33FF4B83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/>
              <a:t>For me the goal was to write the book and share it with people to fulfill my Mission Statement  </a:t>
            </a:r>
          </a:p>
          <a:p>
            <a:endParaRPr lang="en-US" sz="1800" b="1" dirty="0"/>
          </a:p>
          <a:p>
            <a:r>
              <a:rPr lang="en-US" sz="1800" b="1" dirty="0"/>
              <a:t>Did not write to get rich, If that is your goal, look for more info</a:t>
            </a:r>
          </a:p>
          <a:p>
            <a:endParaRPr lang="en-US" sz="1800" b="1" dirty="0"/>
          </a:p>
          <a:p>
            <a:r>
              <a:rPr lang="en-US" sz="1800" b="1" dirty="0"/>
              <a:t>Book is my legacy – Like having a baby, sometimes painful but so worth it</a:t>
            </a:r>
          </a:p>
          <a:p>
            <a:endParaRPr lang="en-US" sz="1800" b="1" dirty="0"/>
          </a:p>
          <a:p>
            <a:r>
              <a:rPr lang="en-US" sz="1800" b="1" dirty="0"/>
              <a:t>Writing follow up geared to lay people and retirees</a:t>
            </a:r>
          </a:p>
          <a:p>
            <a:endParaRPr lang="en-US" sz="1800" b="1" dirty="0"/>
          </a:p>
          <a:p>
            <a:r>
              <a:rPr lang="en-US" sz="1800" b="1" dirty="0"/>
              <a:t>My advice after all time and money I spent – self publish with Amazon</a:t>
            </a:r>
          </a:p>
          <a:p>
            <a:r>
              <a:rPr lang="en-US" sz="1800" b="1" dirty="0"/>
              <a:t>To format for Amazon – cover &amp; text – fivver.com - $25-$50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6B25D-0047-44C9-BB16-79A33FF4B83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91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2400" b="1" dirty="0"/>
              <a:t>Like to share one of my favorite skills that is use all the time.</a:t>
            </a:r>
          </a:p>
          <a:p>
            <a:r>
              <a:rPr lang="en-US" sz="2400" b="1" dirty="0"/>
              <a:t>For aspiring actors or authors these skills can be helpful</a:t>
            </a:r>
          </a:p>
          <a:p>
            <a:endParaRPr lang="en-US" sz="2400" b="1" dirty="0"/>
          </a:p>
          <a:p>
            <a:r>
              <a:rPr lang="en-US" sz="2400" b="1" dirty="0"/>
              <a:t>Comm is the  key to success in life</a:t>
            </a:r>
          </a:p>
          <a:p>
            <a:r>
              <a:rPr lang="en-US" sz="2400" b="1" dirty="0"/>
              <a:t>I believe that when an </a:t>
            </a:r>
            <a:r>
              <a:rPr lang="en-US" sz="2400" b="1" dirty="0" err="1"/>
              <a:t>indiv</a:t>
            </a:r>
            <a:r>
              <a:rPr lang="en-US" sz="2400" b="1" dirty="0"/>
              <a:t> or group is effective in comm both </a:t>
            </a:r>
          </a:p>
          <a:p>
            <a:r>
              <a:rPr lang="en-US" sz="2400" b="1" dirty="0"/>
              <a:t>    internally &amp; externally with good listening &amp; speaking skills</a:t>
            </a:r>
          </a:p>
          <a:p>
            <a:r>
              <a:rPr lang="en-US" sz="2400" b="1" dirty="0"/>
              <a:t>The results are amazing and endless</a:t>
            </a:r>
          </a:p>
          <a:p>
            <a:endParaRPr lang="en-US" sz="2400" b="1" dirty="0"/>
          </a:p>
          <a:p>
            <a:r>
              <a:rPr lang="en-US" sz="2400" b="1" dirty="0"/>
              <a:t>Coaches and therapists spend countless hours teaching effective comm</a:t>
            </a:r>
          </a:p>
          <a:p>
            <a:r>
              <a:rPr lang="en-US" sz="2400" b="1" dirty="0"/>
              <a:t>Harder that it sounds, takes dedication and practice, practice, practice</a:t>
            </a:r>
          </a:p>
          <a:p>
            <a:endParaRPr lang="en-US" sz="2400" b="1" dirty="0"/>
          </a:p>
          <a:p>
            <a:r>
              <a:rPr lang="en-US" sz="2400" b="1" dirty="0"/>
              <a:t> </a:t>
            </a:r>
          </a:p>
          <a:p>
            <a:endParaRPr lang="en-US" sz="2000" b="1" dirty="0"/>
          </a:p>
          <a:p>
            <a:r>
              <a:rPr lang="en-US" sz="2000" b="1" dirty="0"/>
              <a:t> </a:t>
            </a:r>
          </a:p>
          <a:p>
            <a:endParaRPr lang="en-US" sz="2000" b="1" dirty="0"/>
          </a:p>
          <a:p>
            <a:r>
              <a:rPr lang="en-US" sz="2000" b="1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6B25D-0047-44C9-BB16-79A33FF4B83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b="1" dirty="0"/>
              <a:t>Must learn to communicate well both</a:t>
            </a:r>
            <a:r>
              <a:rPr lang="en-US" sz="1800" b="1" baseline="0" dirty="0"/>
              <a:t> verbally and non verbally</a:t>
            </a:r>
          </a:p>
          <a:p>
            <a:r>
              <a:rPr lang="en-US" sz="1800" b="1" dirty="0"/>
              <a:t>Non</a:t>
            </a:r>
            <a:r>
              <a:rPr lang="en-US" sz="1800" b="1" baseline="0" dirty="0"/>
              <a:t> Verbal communication  - body language has significant effect on what you </a:t>
            </a:r>
            <a:r>
              <a:rPr lang="en-US" sz="1800" b="1" i="1" baseline="0" dirty="0"/>
              <a:t>actually</a:t>
            </a:r>
            <a:r>
              <a:rPr lang="en-US" sz="1800" b="1" baseline="0" dirty="0"/>
              <a:t> communicate </a:t>
            </a:r>
          </a:p>
          <a:p>
            <a:r>
              <a:rPr lang="en-US" sz="1800" b="1" baseline="0" dirty="0"/>
              <a:t>versus what you </a:t>
            </a:r>
            <a:r>
              <a:rPr lang="en-US" sz="1800" b="1" i="1" baseline="0" dirty="0"/>
              <a:t>want  </a:t>
            </a:r>
            <a:r>
              <a:rPr lang="en-US" sz="1800" b="1" baseline="0" dirty="0"/>
              <a:t>to communicate</a:t>
            </a:r>
            <a:endParaRPr lang="en-US" sz="1800" b="1" dirty="0"/>
          </a:p>
          <a:p>
            <a:r>
              <a:rPr lang="en-US" sz="1800" b="1" dirty="0"/>
              <a:t>Comm is:</a:t>
            </a:r>
          </a:p>
          <a:p>
            <a:r>
              <a:rPr lang="en-US" sz="1800" b="1" dirty="0"/>
              <a:t>7% Words</a:t>
            </a:r>
          </a:p>
          <a:p>
            <a:r>
              <a:rPr lang="en-US" sz="1800" b="1" dirty="0"/>
              <a:t>38% Voice</a:t>
            </a:r>
          </a:p>
          <a:p>
            <a:r>
              <a:rPr lang="en-US" sz="1800" b="1" dirty="0"/>
              <a:t>55%</a:t>
            </a:r>
            <a:r>
              <a:rPr lang="en-US" sz="1800" b="1" baseline="0" dirty="0"/>
              <a:t> BL</a:t>
            </a:r>
          </a:p>
          <a:p>
            <a:endParaRPr lang="en-US" sz="1800" b="1" baseline="0" dirty="0"/>
          </a:p>
          <a:p>
            <a:r>
              <a:rPr lang="en-US" sz="1800" b="1" baseline="0" dirty="0"/>
              <a:t>Words – Careful of text &amp; email</a:t>
            </a:r>
          </a:p>
          <a:p>
            <a:r>
              <a:rPr lang="en-US" sz="1800" b="1" dirty="0"/>
              <a:t>Tone – Fink, what do you think, clean clothes for nothing</a:t>
            </a:r>
          </a:p>
          <a:p>
            <a:r>
              <a:rPr lang="en-US" sz="1800" b="1" dirty="0"/>
              <a:t>Body language</a:t>
            </a:r>
          </a:p>
          <a:p>
            <a:r>
              <a:rPr lang="en-US" sz="1800" b="1" dirty="0"/>
              <a:t>   Be aware of yours and study theirs</a:t>
            </a:r>
          </a:p>
          <a:p>
            <a:r>
              <a:rPr lang="en-US" sz="1800" b="1" dirty="0"/>
              <a:t>   BL tells what we are really saying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6B25D-0047-44C9-BB16-79A33FF4B83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Example written </a:t>
            </a:r>
            <a:r>
              <a:rPr lang="en-US" sz="2000" b="1" dirty="0" err="1"/>
              <a:t>comm</a:t>
            </a:r>
            <a:r>
              <a:rPr lang="en-US" sz="2000" b="1" dirty="0"/>
              <a:t> - Remember written communication also is important to success</a:t>
            </a:r>
          </a:p>
          <a:p>
            <a:endParaRPr lang="en-US" sz="2000" b="1" dirty="0"/>
          </a:p>
          <a:p>
            <a:r>
              <a:rPr lang="en-US" sz="2000" b="1" dirty="0"/>
              <a:t>Be mindful of your email and text </a:t>
            </a:r>
            <a:r>
              <a:rPr lang="en-US" sz="2000" b="1" dirty="0" err="1"/>
              <a:t>correspondance</a:t>
            </a:r>
            <a:r>
              <a:rPr lang="en-US" sz="2000" b="1" dirty="0"/>
              <a:t> – be sure it conveys your meaning</a:t>
            </a:r>
            <a:r>
              <a:rPr lang="en-US" sz="2000" b="1" baseline="0" dirty="0"/>
              <a:t> and intention</a:t>
            </a:r>
          </a:p>
          <a:p>
            <a:endParaRPr lang="en-US" sz="2000" b="1" baseline="0" dirty="0"/>
          </a:p>
          <a:p>
            <a:r>
              <a:rPr lang="en-US" sz="2000" b="1" baseline="0" dirty="0"/>
              <a:t>Email &amp; text - Have only words which is only 7% effective towards </a:t>
            </a:r>
            <a:r>
              <a:rPr lang="en-US" sz="2000" b="1" baseline="0" dirty="0" err="1"/>
              <a:t>comm</a:t>
            </a:r>
            <a:endParaRPr lang="en-US" sz="2000" b="1" baseline="0" dirty="0"/>
          </a:p>
          <a:p>
            <a:endParaRPr lang="en-US" sz="2000" b="1" baseline="0" dirty="0"/>
          </a:p>
          <a:p>
            <a:r>
              <a:rPr lang="en-US" sz="2000" b="1" baseline="0" dirty="0"/>
              <a:t>Watch out for that punctuation – commas saves lives</a:t>
            </a: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6B25D-0047-44C9-BB16-79A33FF4B83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defTabSz="939363">
              <a:defRPr/>
            </a:pPr>
            <a:r>
              <a:rPr lang="en-US" sz="1600" b="1" dirty="0"/>
              <a:t>70% of what people react to is based on visual input – exercise</a:t>
            </a:r>
            <a:r>
              <a:rPr lang="en-US" sz="1600" b="1" baseline="0" dirty="0"/>
              <a:t> </a:t>
            </a:r>
          </a:p>
          <a:p>
            <a:pPr defTabSz="939363">
              <a:defRPr/>
            </a:pPr>
            <a:r>
              <a:rPr lang="en-US" sz="1600" b="1" baseline="0" dirty="0"/>
              <a:t>Raise hand - Make fist</a:t>
            </a:r>
          </a:p>
          <a:p>
            <a:pPr defTabSz="939363">
              <a:defRPr/>
            </a:pPr>
            <a:r>
              <a:rPr lang="en-US" sz="1600" b="1" baseline="0" dirty="0"/>
              <a:t>OK sign</a:t>
            </a:r>
          </a:p>
          <a:p>
            <a:pPr defTabSz="939363">
              <a:defRPr/>
            </a:pPr>
            <a:r>
              <a:rPr lang="en-US" sz="1600" b="1" baseline="0" dirty="0"/>
              <a:t>Say – put hand on chin   Do – put hand on cheek</a:t>
            </a:r>
            <a:endParaRPr lang="en-US" sz="1600" b="1" dirty="0"/>
          </a:p>
          <a:p>
            <a:endParaRPr lang="en-US" sz="1600" dirty="0"/>
          </a:p>
          <a:p>
            <a:r>
              <a:rPr lang="en-US" sz="1600" b="1" dirty="0"/>
              <a:t>3</a:t>
            </a:r>
            <a:r>
              <a:rPr lang="en-US" sz="1600" b="1" baseline="0" dirty="0"/>
              <a:t> types of learners, decision makers – Visual – 55%, Auditory – 20%, Kinesthetic – 25%</a:t>
            </a:r>
          </a:p>
          <a:p>
            <a:endParaRPr lang="en-US" sz="1600" b="1" baseline="0" dirty="0"/>
          </a:p>
          <a:p>
            <a:r>
              <a:rPr lang="en-US" sz="1600" b="1" baseline="0" dirty="0"/>
              <a:t> How do you know?  Do exercise – 3 people on </a:t>
            </a:r>
            <a:r>
              <a:rPr lang="en-US" sz="1600" b="1" baseline="0" dirty="0" err="1"/>
              <a:t>stge</a:t>
            </a:r>
            <a:r>
              <a:rPr lang="en-US" sz="1600" b="1" baseline="0" dirty="0"/>
              <a:t> – one answers, 2 observe</a:t>
            </a:r>
          </a:p>
          <a:p>
            <a:endParaRPr lang="en-US" sz="1600" b="1" baseline="0" dirty="0"/>
          </a:p>
          <a:p>
            <a:r>
              <a:rPr lang="en-US" sz="1600" b="1" baseline="0" dirty="0"/>
              <a:t>Debrief</a:t>
            </a:r>
          </a:p>
          <a:p>
            <a:endParaRPr lang="en-US" sz="1600" b="1" baseline="0" dirty="0"/>
          </a:p>
          <a:p>
            <a:r>
              <a:rPr lang="en-US" sz="1600" b="1" dirty="0"/>
              <a:t>Brain science - Cannot do 2 things at once - </a:t>
            </a:r>
          </a:p>
          <a:p>
            <a:r>
              <a:rPr lang="en-US" sz="1600" b="1" dirty="0"/>
              <a:t>Cannot think and make eye contact</a:t>
            </a:r>
            <a:endParaRPr lang="en-US" sz="1600" b="1" baseline="0" dirty="0"/>
          </a:p>
          <a:p>
            <a:endParaRPr lang="en-US" sz="1600" b="1" baseline="0" dirty="0"/>
          </a:p>
          <a:p>
            <a:r>
              <a:rPr lang="en-US" sz="1600" b="1" dirty="0"/>
              <a:t>Eye movement exercise –  V – Up,  A – side, K – down right</a:t>
            </a:r>
          </a:p>
          <a:p>
            <a:endParaRPr lang="en-US" sz="1600" b="1" dirty="0"/>
          </a:p>
          <a:p>
            <a:r>
              <a:rPr lang="en-US" sz="1600" b="1" dirty="0"/>
              <a:t>Left – Remembering   Right – Constructing </a:t>
            </a:r>
          </a:p>
          <a:p>
            <a:endParaRPr lang="en-US" sz="1600" b="1" dirty="0"/>
          </a:p>
          <a:p>
            <a:r>
              <a:rPr lang="en-US" sz="1600" b="1" dirty="0"/>
              <a:t>Handout – eye movement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6B25D-0047-44C9-BB16-79A33FF4B83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b="1" dirty="0"/>
              <a:t>2 skills for successful</a:t>
            </a:r>
            <a:r>
              <a:rPr lang="en-US" sz="1800" b="1" baseline="0" dirty="0"/>
              <a:t> </a:t>
            </a:r>
            <a:r>
              <a:rPr lang="en-US" sz="1800" b="1" baseline="0" dirty="0" err="1"/>
              <a:t>comm</a:t>
            </a:r>
            <a:r>
              <a:rPr lang="en-US" sz="1800" b="1" baseline="0" dirty="0"/>
              <a:t> – Listening &amp; Speaking</a:t>
            </a:r>
          </a:p>
          <a:p>
            <a:endParaRPr lang="en-US" sz="1800" b="1" baseline="0" dirty="0"/>
          </a:p>
          <a:p>
            <a:r>
              <a:rPr lang="en-US" sz="1800" b="1" baseline="0" dirty="0"/>
              <a:t>Today – Listening - Active listening &amp; feedback - </a:t>
            </a:r>
            <a:r>
              <a:rPr lang="en-US" sz="1800" b="1" dirty="0"/>
              <a:t>Discuss bullets</a:t>
            </a:r>
          </a:p>
          <a:p>
            <a:endParaRPr lang="en-US" sz="1800" b="1" dirty="0"/>
          </a:p>
          <a:p>
            <a:pPr lvl="1"/>
            <a:r>
              <a:rPr lang="en-US" sz="1800" b="1" dirty="0"/>
              <a:t>When speaking you cannot be listening</a:t>
            </a:r>
            <a:r>
              <a:rPr lang="en-US" sz="1800" b="1" baseline="0" dirty="0"/>
              <a:t> </a:t>
            </a:r>
          </a:p>
          <a:p>
            <a:endParaRPr lang="en-US" sz="1800" baseline="0" dirty="0"/>
          </a:p>
          <a:p>
            <a:pPr lvl="1"/>
            <a:r>
              <a:rPr lang="en-US" sz="1800" b="1" baseline="0" dirty="0"/>
              <a:t>In saying too much you hear too little</a:t>
            </a:r>
          </a:p>
          <a:p>
            <a:endParaRPr lang="en-US" sz="1800" baseline="0" dirty="0"/>
          </a:p>
          <a:p>
            <a:r>
              <a:rPr lang="en-US" sz="1800" b="1" dirty="0">
                <a:latin typeface="Perpetua" pitchFamily="18" charset="0"/>
              </a:rPr>
              <a:t>Exercise &amp; </a:t>
            </a:r>
            <a:r>
              <a:rPr lang="en-US" sz="1600" b="1" dirty="0">
                <a:latin typeface="Perpetua" pitchFamily="18" charset="0"/>
              </a:rPr>
              <a:t>Debrief:</a:t>
            </a:r>
          </a:p>
          <a:p>
            <a:r>
              <a:rPr lang="en-US" sz="1600" b="1" dirty="0">
                <a:latin typeface="Perpetua" pitchFamily="18" charset="0"/>
              </a:rPr>
              <a:t>Pair up – 1 min. Life story</a:t>
            </a:r>
          </a:p>
          <a:p>
            <a:r>
              <a:rPr lang="en-US" sz="1600" b="1" dirty="0">
                <a:latin typeface="Perpetua" pitchFamily="18" charset="0"/>
              </a:rPr>
              <a:t> </a:t>
            </a:r>
          </a:p>
          <a:p>
            <a:r>
              <a:rPr lang="en-US" sz="1600" b="1" dirty="0">
                <a:latin typeface="Perpetua" pitchFamily="18" charset="0"/>
              </a:rPr>
              <a:t>Have listener repeat back and speaker checks for understanding.  </a:t>
            </a:r>
          </a:p>
          <a:p>
            <a:endParaRPr lang="en-US" sz="1600" dirty="0"/>
          </a:p>
          <a:p>
            <a:endParaRPr lang="en-US" sz="1800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6B25D-0047-44C9-BB16-79A33FF4B83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Listening is an ACTIVE not passive process</a:t>
            </a:r>
          </a:p>
          <a:p>
            <a:endParaRPr lang="en-US" sz="2000" b="1" dirty="0"/>
          </a:p>
          <a:p>
            <a:r>
              <a:rPr lang="en-US" sz="2000" b="1" dirty="0"/>
              <a:t>Take notes if need to – ask permission</a:t>
            </a:r>
          </a:p>
          <a:p>
            <a:endParaRPr lang="en-US" sz="2000" b="1" dirty="0"/>
          </a:p>
          <a:p>
            <a:r>
              <a:rPr lang="en-US" sz="2000" b="1" dirty="0"/>
              <a:t>It must be practiced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6B25D-0047-44C9-BB16-79A33FF4B837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D18DF-7DEA-41A3-B0F1-71C9A1DF0506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A3A93-E1E4-4700-AD0B-D843A1DA63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D18DF-7DEA-41A3-B0F1-71C9A1DF0506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A3A93-E1E4-4700-AD0B-D843A1DA63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D18DF-7DEA-41A3-B0F1-71C9A1DF0506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A3A93-E1E4-4700-AD0B-D843A1DA63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D18DF-7DEA-41A3-B0F1-71C9A1DF0506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A3A93-E1E4-4700-AD0B-D843A1DA63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D18DF-7DEA-41A3-B0F1-71C9A1DF0506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A3A93-E1E4-4700-AD0B-D843A1DA63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D18DF-7DEA-41A3-B0F1-71C9A1DF0506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A3A93-E1E4-4700-AD0B-D843A1DA63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D18DF-7DEA-41A3-B0F1-71C9A1DF0506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A3A93-E1E4-4700-AD0B-D843A1DA63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D18DF-7DEA-41A3-B0F1-71C9A1DF0506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A3A93-E1E4-4700-AD0B-D843A1DA63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D18DF-7DEA-41A3-B0F1-71C9A1DF0506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A3A93-E1E4-4700-AD0B-D843A1DA63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D18DF-7DEA-41A3-B0F1-71C9A1DF0506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A3A93-E1E4-4700-AD0B-D843A1DA63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D18DF-7DEA-41A3-B0F1-71C9A1DF0506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A3A93-E1E4-4700-AD0B-D843A1DA63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D18DF-7DEA-41A3-B0F1-71C9A1DF0506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A3A93-E1E4-4700-AD0B-D843A1DA63F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wmf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wmf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7" Type="http://schemas.openxmlformats.org/officeDocument/2006/relationships/image" Target="../media/image3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ublicdomainpictures.net/view-image.php?image=162564&amp;picture=pile-of-books" TargetMode="External"/><Relationship Id="rId3" Type="http://schemas.openxmlformats.org/officeDocument/2006/relationships/image" Target="../media/image11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rumpyoldbookman.blogspot.com/2014/01/a-writers-guide-to-traditional.html" TargetMode="External"/><Relationship Id="rId5" Type="http://schemas.openxmlformats.org/officeDocument/2006/relationships/image" Target="../media/image12.jpeg"/><Relationship Id="rId4" Type="http://schemas.openxmlformats.org/officeDocument/2006/relationships/hyperlink" Target="https://pixabay.com/en/book-character-glasses-show-1773756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wmf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Getting Your Act Together</a:t>
            </a:r>
            <a:br>
              <a:rPr lang="en-US" b="1" u="sng" dirty="0"/>
            </a:br>
            <a:endParaRPr lang="en-US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705600" cy="2743200"/>
          </a:xfrm>
        </p:spPr>
        <p:txBody>
          <a:bodyPr>
            <a:normAutofit/>
          </a:bodyPr>
          <a:lstStyle/>
          <a:p>
            <a:r>
              <a:rPr lang="en-US" b="1" dirty="0"/>
              <a:t>How to Put the SHOW into Business</a:t>
            </a:r>
            <a:endParaRPr lang="en-US" dirty="0"/>
          </a:p>
          <a:p>
            <a:pPr algn="r"/>
            <a:endParaRPr lang="en-US" sz="2800" dirty="0"/>
          </a:p>
          <a:p>
            <a:pPr algn="r"/>
            <a:r>
              <a:rPr lang="en-US" sz="2800" dirty="0"/>
              <a:t>Barb Turino</a:t>
            </a:r>
          </a:p>
          <a:p>
            <a:pPr algn="r"/>
            <a:endParaRPr lang="en-US" sz="2800" dirty="0"/>
          </a:p>
          <a:p>
            <a:pPr algn="r"/>
            <a:r>
              <a:rPr lang="en-US" sz="2800" dirty="0"/>
              <a:t>Gettingyouracttogether.com</a:t>
            </a:r>
          </a:p>
        </p:txBody>
      </p:sp>
      <p:pic>
        <p:nvPicPr>
          <p:cNvPr id="18434" name="Picture 2" descr="C:\Users\Barb\AppData\Local\Microsoft\Windows\Temporary Internet Files\Content.IE5\08CQ1WCP\MC90000123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1913839" cy="1742846"/>
          </a:xfrm>
          <a:prstGeom prst="rect">
            <a:avLst/>
          </a:prstGeom>
          <a:noFill/>
        </p:spPr>
      </p:pic>
      <p:pic>
        <p:nvPicPr>
          <p:cNvPr id="6" name="Picture 5" descr="C:\Users\Barb\AppData\Local\Microsoft\Windows\Temporary Internet Files\Content.IE5\G1ST2W26\MC900021360[1].wm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3276600"/>
            <a:ext cx="1894840" cy="543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Barb\AppData\Local\Microsoft\Windows\Temporary Internet Files\Content.IE5\08CQ1WCP\MC900286933[1].wmf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0"/>
            <a:ext cx="212344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C:\Users\Barb\AppData\Local\Microsoft\Windows\Temporary Internet Files\Content.IE5\0LPSAI2H\MC900097507[1].wmf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4876800"/>
            <a:ext cx="1605280" cy="1808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US" sz="6000" b="0" i="1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Copperplate Gothic Bold" pitchFamily="34" charset="0"/>
                <a:ea typeface="Times New Roman" pitchFamily="18" charset="0"/>
                <a:cs typeface="Arial" pitchFamily="34" charset="0"/>
              </a:rPr>
              <a:t>ACT</a:t>
            </a:r>
            <a:endParaRPr lang="en-US" sz="60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sz="3600" dirty="0">
                <a:latin typeface="Perpetua" pitchFamily="18" charset="0"/>
              </a:rPr>
              <a:t>We all have two ears and one mouth—and we should use them in that proportion.</a:t>
            </a:r>
          </a:p>
          <a:p>
            <a:pPr>
              <a:buNone/>
            </a:pPr>
            <a:endParaRPr lang="en-US" sz="3600" dirty="0">
              <a:latin typeface="Perpetua" pitchFamily="18" charset="0"/>
            </a:endParaRPr>
          </a:p>
          <a:p>
            <a:pPr>
              <a:buNone/>
            </a:pPr>
            <a:r>
              <a:rPr lang="en-US" sz="3600" dirty="0">
                <a:latin typeface="Perpetua" pitchFamily="18" charset="0"/>
              </a:rPr>
              <a:t>When you are speaking, you are only learning what you already know.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C:\Users\Barb\AppData\Local\Microsoft\Windows\Temporary Internet Files\Content.IE5\12ZK5TM3\MC900286096[1].wm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5486400"/>
            <a:ext cx="9144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5" descr="C:\Users\Barb\AppData\Local\Microsoft\Windows\Temporary Internet Files\Content.IE5\08CQ1WCP\MP900316796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46417">
            <a:off x="6842555" y="496619"/>
            <a:ext cx="1828800" cy="1371600"/>
          </a:xfrm>
          <a:prstGeom prst="rect">
            <a:avLst/>
          </a:prstGeom>
          <a:noFill/>
        </p:spPr>
      </p:pic>
      <p:pic>
        <p:nvPicPr>
          <p:cNvPr id="41991" name="Picture 7" descr="C:\Users\Barb\AppData\Local\Microsoft\Windows\Temporary Internet Files\Content.IE5\12ZK5TM3\MP900431662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394270">
            <a:off x="176746" y="5464610"/>
            <a:ext cx="1431057" cy="1282391"/>
          </a:xfrm>
          <a:prstGeom prst="rect">
            <a:avLst/>
          </a:prstGeom>
          <a:noFill/>
        </p:spPr>
      </p:pic>
      <p:pic>
        <p:nvPicPr>
          <p:cNvPr id="14" name="Picture 13" descr="C:\Users\Barb\AppData\Local\Microsoft\Windows\Temporary Internet Files\Content.IE5\08CQ1WCP\MC900031101[1].wmf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196466">
            <a:off x="208480" y="177067"/>
            <a:ext cx="2362200" cy="153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62"/>
          </a:xfrm>
        </p:spPr>
        <p:txBody>
          <a:bodyPr>
            <a:noAutofit/>
          </a:bodyPr>
          <a:lstStyle/>
          <a:p>
            <a:br>
              <a:rPr lang="en-US" sz="6000" b="1" dirty="0">
                <a:solidFill>
                  <a:schemeClr val="accent1"/>
                </a:solidFill>
              </a:rPr>
            </a:br>
            <a:r>
              <a:rPr lang="en-US" sz="6000" b="1" dirty="0">
                <a:solidFill>
                  <a:srgbClr val="FFC000"/>
                </a:solidFill>
              </a:rPr>
              <a:t>A</a:t>
            </a:r>
            <a:r>
              <a:rPr lang="en-US" sz="6000" dirty="0">
                <a:solidFill>
                  <a:srgbClr val="FFC000"/>
                </a:solidFill>
              </a:rPr>
              <a:t>ctor’s </a:t>
            </a:r>
            <a:r>
              <a:rPr lang="en-US" sz="6000" b="1" dirty="0">
                <a:solidFill>
                  <a:srgbClr val="FFC000"/>
                </a:solidFill>
              </a:rPr>
              <a:t>C</a:t>
            </a:r>
            <a:r>
              <a:rPr lang="en-US" sz="6000" dirty="0">
                <a:solidFill>
                  <a:srgbClr val="FFC000"/>
                </a:solidFill>
              </a:rPr>
              <a:t>ritical </a:t>
            </a:r>
            <a:r>
              <a:rPr lang="en-US" sz="6000" b="1" dirty="0">
                <a:solidFill>
                  <a:srgbClr val="FFC000"/>
                </a:solidFill>
              </a:rPr>
              <a:t>T</a:t>
            </a:r>
            <a:r>
              <a:rPr lang="en-US" sz="6000" dirty="0">
                <a:solidFill>
                  <a:srgbClr val="FFC000"/>
                </a:solidFill>
              </a:rPr>
              <a:t>ip</a:t>
            </a:r>
            <a:br>
              <a:rPr lang="en-US" sz="6000" dirty="0">
                <a:solidFill>
                  <a:srgbClr val="FFC000"/>
                </a:solidFill>
              </a:rPr>
            </a:br>
            <a:endParaRPr lang="en-US" sz="60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/>
          </a:p>
          <a:p>
            <a:pPr algn="ctr">
              <a:buNone/>
            </a:pPr>
            <a:r>
              <a:rPr lang="en-US" sz="4800" dirty="0"/>
              <a:t>You aren’t really listening unless you are willing to be changed by what you hear</a:t>
            </a:r>
          </a:p>
          <a:p>
            <a:pPr algn="ctr">
              <a:buNone/>
            </a:pPr>
            <a:endParaRPr lang="en-US" sz="2800" dirty="0"/>
          </a:p>
          <a:p>
            <a:pPr algn="ctr">
              <a:buNone/>
            </a:pPr>
            <a:r>
              <a:rPr lang="en-US" sz="2800" dirty="0"/>
              <a:t>Dr. Redford Williams - </a:t>
            </a:r>
            <a:r>
              <a:rPr lang="en-US" sz="2800" i="1" dirty="0" err="1"/>
              <a:t>Lifeskills</a:t>
            </a:r>
            <a:endParaRPr lang="en-US" sz="2800" i="1" dirty="0"/>
          </a:p>
          <a:p>
            <a:pPr>
              <a:buNone/>
            </a:pPr>
            <a:endParaRPr lang="en-US" dirty="0"/>
          </a:p>
        </p:txBody>
      </p:sp>
      <p:pic>
        <p:nvPicPr>
          <p:cNvPr id="40962" name="Picture 2" descr="C:\Users\Barb\AppData\Local\Microsoft\Windows\Temporary Internet Files\Content.IE5\08CQ1WCP\MC90000123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415378">
            <a:off x="3536884" y="5745982"/>
            <a:ext cx="1913839" cy="1742846"/>
          </a:xfrm>
          <a:prstGeom prst="rect">
            <a:avLst/>
          </a:prstGeom>
          <a:noFill/>
        </p:spPr>
      </p:pic>
      <p:pic>
        <p:nvPicPr>
          <p:cNvPr id="5" name="Picture 4" descr="C:\Users\Barb\AppData\Local\Microsoft\Windows\Temporary Internet Files\Content.IE5\12ZK5TM3\MC900338882[1].wm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38720" y="152400"/>
            <a:ext cx="1605280" cy="1808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Barb\AppData\Local\Microsoft\Windows\Temporary Internet Files\Content.IE5\G1ST2W26\MC900097617[1].wmf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4876800"/>
            <a:ext cx="1600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Barb\AppData\Local\Microsoft\Windows\Temporary Internet Files\Content.IE5\G1ST2W26\MC900021360[1].wmf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9907042">
            <a:off x="15916" y="644243"/>
            <a:ext cx="1894840" cy="543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C:\Users\Barb\AppData\Local\Microsoft\Windows\Temporary Internet Files\Content.IE5\08CQ1WCP\MC900286933[1].wmf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2800" y="4724400"/>
            <a:ext cx="212344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b="1" dirty="0">
                <a:solidFill>
                  <a:srgbClr val="FFC000"/>
                </a:solidFill>
                <a:latin typeface="Perpetua" pitchFamily="18" charset="0"/>
              </a:rPr>
              <a:t>Speaking Exercise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864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latin typeface="Perpetua" pitchFamily="18" charset="0"/>
              </a:rPr>
              <a:t>Rules:  You may not ask questions.</a:t>
            </a:r>
          </a:p>
          <a:p>
            <a:r>
              <a:rPr lang="en-US" b="1" dirty="0">
                <a:latin typeface="Perpetua" pitchFamily="18" charset="0"/>
              </a:rPr>
              <a:t>Draw two parallel lines.</a:t>
            </a:r>
          </a:p>
          <a:p>
            <a:r>
              <a:rPr lang="en-US" b="1" dirty="0">
                <a:latin typeface="Perpetua" pitchFamily="18" charset="0"/>
              </a:rPr>
              <a:t>At one end of those parallel lines, connect the lines with an upside-down </a:t>
            </a:r>
            <a:r>
              <a:rPr lang="en-US" b="1" u="sng" dirty="0">
                <a:latin typeface="Perpetua" pitchFamily="18" charset="0"/>
              </a:rPr>
              <a:t>V</a:t>
            </a:r>
            <a:r>
              <a:rPr lang="en-US" b="1" dirty="0">
                <a:latin typeface="Perpetua" pitchFamily="18" charset="0"/>
              </a:rPr>
              <a:t> as in Victor.</a:t>
            </a:r>
          </a:p>
          <a:p>
            <a:r>
              <a:rPr lang="en-US" b="1" dirty="0">
                <a:latin typeface="Perpetua" pitchFamily="18" charset="0"/>
              </a:rPr>
              <a:t>Connect the other end of the parallel lines with a straight line.</a:t>
            </a:r>
          </a:p>
          <a:p>
            <a:r>
              <a:rPr lang="en-US" b="1" dirty="0">
                <a:latin typeface="Perpetua" pitchFamily="18" charset="0"/>
              </a:rPr>
              <a:t>From one of the sides of the upside-down V, draw two more parallel lines.</a:t>
            </a:r>
          </a:p>
          <a:p>
            <a:r>
              <a:rPr lang="en-US" b="1" dirty="0">
                <a:latin typeface="Perpetua" pitchFamily="18" charset="0"/>
              </a:rPr>
              <a:t>Connect one end of these lines with </a:t>
            </a:r>
          </a:p>
          <a:p>
            <a:pPr>
              <a:buNone/>
            </a:pPr>
            <a:r>
              <a:rPr lang="en-US" b="1" dirty="0">
                <a:latin typeface="Perpetua" pitchFamily="18" charset="0"/>
              </a:rPr>
              <a:t>     a straight line.</a:t>
            </a:r>
          </a:p>
          <a:p>
            <a:r>
              <a:rPr lang="en-US" b="1" dirty="0">
                <a:latin typeface="Perpetua" pitchFamily="18" charset="0"/>
              </a:rPr>
              <a:t>Look at each other’s drawings.</a:t>
            </a:r>
          </a:p>
          <a:p>
            <a:r>
              <a:rPr lang="en-US" b="1" dirty="0">
                <a:latin typeface="Perpetua" pitchFamily="18" charset="0"/>
              </a:rPr>
              <a:t>Debrief</a:t>
            </a:r>
          </a:p>
          <a:p>
            <a:endParaRPr lang="en-US" b="1" dirty="0">
              <a:latin typeface="Perpetua" pitchFamily="18" charset="0"/>
            </a:endParaRPr>
          </a:p>
        </p:txBody>
      </p:sp>
      <p:pic>
        <p:nvPicPr>
          <p:cNvPr id="19457" name="Picture 1" descr="C:\Users\Barb\AppData\Local\Microsoft\Windows\Temporary Internet Files\Content.IE5\12ZK5TM3\MC90028108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4149505"/>
            <a:ext cx="1517964" cy="27084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84844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64C7A-5980-4458-A232-BDBA17BA9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 Speaking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4BF94-11E7-4308-B30C-4B55F41832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4800" dirty="0"/>
              <a:t>Describe outcome desired</a:t>
            </a:r>
          </a:p>
          <a:p>
            <a:endParaRPr lang="en-US" sz="4800" dirty="0"/>
          </a:p>
          <a:p>
            <a:r>
              <a:rPr lang="en-US" sz="4800" dirty="0"/>
              <a:t>Allow and encourage questions</a:t>
            </a:r>
          </a:p>
          <a:p>
            <a:endParaRPr lang="en-US" sz="4800" dirty="0"/>
          </a:p>
          <a:p>
            <a:r>
              <a:rPr lang="en-US" sz="4800" dirty="0"/>
              <a:t>Model the behavior you want</a:t>
            </a:r>
          </a:p>
        </p:txBody>
      </p:sp>
      <p:pic>
        <p:nvPicPr>
          <p:cNvPr id="4" name="Picture 2" descr="C:\Users\Barb\AppData\Local\Microsoft\Windows\Temporary Internet Files\Content.IE5\G1ST2W26\MC900318660[1].wmf">
            <a:extLst>
              <a:ext uri="{FF2B5EF4-FFF2-40B4-BE49-F238E27FC236}">
                <a16:creationId xmlns:a16="http://schemas.microsoft.com/office/drawing/2014/main" id="{E5243F08-D736-402C-861E-3D3EB813C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260461"/>
            <a:ext cx="1269187" cy="1815998"/>
          </a:xfrm>
          <a:prstGeom prst="rect">
            <a:avLst/>
          </a:prstGeom>
          <a:noFill/>
        </p:spPr>
      </p:pic>
      <p:pic>
        <p:nvPicPr>
          <p:cNvPr id="5" name="Picture 5" descr="C:\Users\Barb\AppData\Local\Microsoft\Windows\Temporary Internet Files\Content.IE5\G1ST2W26\MC900196562[1].wmf">
            <a:extLst>
              <a:ext uri="{FF2B5EF4-FFF2-40B4-BE49-F238E27FC236}">
                <a16:creationId xmlns:a16="http://schemas.microsoft.com/office/drawing/2014/main" id="{02ED9251-0B96-4596-8676-A3F66325A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1773"/>
            <a:ext cx="1792224" cy="15984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1332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62"/>
          </a:xfrm>
        </p:spPr>
        <p:txBody>
          <a:bodyPr>
            <a:noAutofit/>
          </a:bodyPr>
          <a:lstStyle/>
          <a:p>
            <a:br>
              <a:rPr lang="en-US" sz="6000" b="1" dirty="0">
                <a:solidFill>
                  <a:schemeClr val="accent1"/>
                </a:solidFill>
              </a:rPr>
            </a:br>
            <a:r>
              <a:rPr lang="en-US" sz="6000" b="1" dirty="0">
                <a:solidFill>
                  <a:schemeClr val="accent1"/>
                </a:solidFill>
              </a:rPr>
              <a:t>A</a:t>
            </a:r>
            <a:r>
              <a:rPr lang="en-US" sz="6000" dirty="0">
                <a:solidFill>
                  <a:schemeClr val="accent1"/>
                </a:solidFill>
              </a:rPr>
              <a:t>ctor’s </a:t>
            </a:r>
            <a:r>
              <a:rPr lang="en-US" sz="6000" b="1" dirty="0">
                <a:solidFill>
                  <a:schemeClr val="accent1"/>
                </a:solidFill>
              </a:rPr>
              <a:t>C</a:t>
            </a:r>
            <a:r>
              <a:rPr lang="en-US" sz="6000" dirty="0">
                <a:solidFill>
                  <a:schemeClr val="accent1"/>
                </a:solidFill>
              </a:rPr>
              <a:t>ritical </a:t>
            </a:r>
            <a:r>
              <a:rPr lang="en-US" sz="6000" b="1" dirty="0">
                <a:solidFill>
                  <a:schemeClr val="accent1"/>
                </a:solidFill>
              </a:rPr>
              <a:t>T</a:t>
            </a:r>
            <a:r>
              <a:rPr lang="en-US" sz="6000" dirty="0">
                <a:solidFill>
                  <a:schemeClr val="accent1"/>
                </a:solidFill>
              </a:rPr>
              <a:t>ip</a:t>
            </a:r>
            <a:br>
              <a:rPr lang="en-US" sz="6000" dirty="0">
                <a:solidFill>
                  <a:schemeClr val="accent1"/>
                </a:solidFill>
              </a:rPr>
            </a:br>
            <a:endParaRPr lang="en-US" sz="60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  <a:p>
            <a:pPr algn="ctr">
              <a:buNone/>
            </a:pPr>
            <a:r>
              <a:rPr lang="en-US" sz="5400" dirty="0"/>
              <a:t>Use the skills the actor uses</a:t>
            </a:r>
          </a:p>
          <a:p>
            <a:pPr algn="ctr">
              <a:buNone/>
            </a:pPr>
            <a:r>
              <a:rPr lang="en-US" sz="5400" dirty="0"/>
              <a:t>on your own stage—</a:t>
            </a:r>
          </a:p>
          <a:p>
            <a:pPr algn="ctr">
              <a:buNone/>
            </a:pPr>
            <a:r>
              <a:rPr lang="en-US" sz="5400" dirty="0"/>
              <a:t>the stage of life.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0962" name="Picture 2" descr="C:\Users\Barb\AppData\Local\Microsoft\Windows\Temporary Internet Files\Content.IE5\08CQ1WCP\MC90000123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363530">
            <a:off x="7245953" y="301101"/>
            <a:ext cx="1913839" cy="1742846"/>
          </a:xfrm>
          <a:prstGeom prst="rect">
            <a:avLst/>
          </a:prstGeom>
          <a:noFill/>
        </p:spPr>
      </p:pic>
      <p:pic>
        <p:nvPicPr>
          <p:cNvPr id="5" name="Picture 4" descr="C:\Users\Barb\AppData\Local\Microsoft\Windows\Temporary Internet Files\Content.IE5\12ZK5TM3\MC900338882[1].wm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4724400"/>
            <a:ext cx="1605280" cy="1808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Barb\AppData\Local\Microsoft\Windows\Temporary Internet Files\Content.IE5\G1ST2W26\MC900097617[1].wmf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4876800"/>
            <a:ext cx="1600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Barb\AppData\Local\Microsoft\Windows\Temporary Internet Files\Content.IE5\G1ST2W26\MC900021360[1].wmf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33800" y="0"/>
            <a:ext cx="1894840" cy="543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Barb\AppData\Local\Microsoft\Windows\Temporary Internet Files\Content.IE5\08CQ1WCP\MP900314249[1]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56972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90100"/>
            <a:ext cx="25519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Barb\AppData\Local\Microsoft\Windows\Temporary Internet Files\Content.IE5\G1ST2W26\MC90043441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752600"/>
            <a:ext cx="3276600" cy="3581400"/>
          </a:xfrm>
          <a:prstGeom prst="rect">
            <a:avLst/>
          </a:prstGeom>
          <a:noFill/>
        </p:spPr>
      </p:pic>
      <p:pic>
        <p:nvPicPr>
          <p:cNvPr id="1029" name="Picture 5" descr="C:\Users\Barb\AppData\Local\Microsoft\Windows\Temporary Internet Files\Content.IE5\12ZK5TM3\MC90007871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2514600"/>
            <a:ext cx="1622066" cy="3934305"/>
          </a:xfrm>
          <a:prstGeom prst="rect">
            <a:avLst/>
          </a:prstGeom>
          <a:noFill/>
        </p:spPr>
      </p:pic>
      <p:pic>
        <p:nvPicPr>
          <p:cNvPr id="1031" name="Picture 7" descr="C:\Users\Barb\AppData\Local\Microsoft\Windows\Temporary Internet Files\Content.IE5\0LPSAI2H\MC900078622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152400"/>
            <a:ext cx="1857375" cy="39957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Who is Barb Turino?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Author</a:t>
            </a:r>
          </a:p>
          <a:p>
            <a:r>
              <a:rPr lang="en-US" dirty="0"/>
              <a:t>Actor</a:t>
            </a:r>
          </a:p>
          <a:p>
            <a:r>
              <a:rPr lang="en-US" dirty="0"/>
              <a:t>Consultant/Facilitator</a:t>
            </a:r>
          </a:p>
          <a:p>
            <a:r>
              <a:rPr lang="en-US" dirty="0"/>
              <a:t>Coach</a:t>
            </a:r>
          </a:p>
          <a:p>
            <a:r>
              <a:rPr lang="en-US" dirty="0"/>
              <a:t>Trainer</a:t>
            </a:r>
          </a:p>
          <a:p>
            <a:pPr>
              <a:buNone/>
            </a:pPr>
            <a:endParaRPr lang="en-US" dirty="0"/>
          </a:p>
          <a:p>
            <a:pPr>
              <a:buFont typeface="Wingdings" pitchFamily="2" charset="2"/>
              <a:buChar char="v"/>
            </a:pPr>
            <a:r>
              <a:rPr lang="en-US" dirty="0"/>
              <a:t> My role today?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Your role today?</a:t>
            </a:r>
          </a:p>
        </p:txBody>
      </p:sp>
      <p:pic>
        <p:nvPicPr>
          <p:cNvPr id="16385" name="Picture 1" descr="C:\Users\Barb\Pictures\Barb Old\IMG_73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1143000"/>
            <a:ext cx="1295400" cy="1447800"/>
          </a:xfrm>
          <a:prstGeom prst="rect">
            <a:avLst/>
          </a:prstGeom>
          <a:noFill/>
        </p:spPr>
      </p:pic>
      <p:pic>
        <p:nvPicPr>
          <p:cNvPr id="16386" name="Picture 2" descr="C:\Users\Barb\Pictures\Headshots\-headshot-web-siz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629400" y="4267200"/>
            <a:ext cx="1752600" cy="2286000"/>
          </a:xfrm>
          <a:prstGeom prst="rect">
            <a:avLst/>
          </a:prstGeom>
          <a:noFill/>
        </p:spPr>
      </p:pic>
      <p:pic>
        <p:nvPicPr>
          <p:cNvPr id="16388" name="Picture 4" descr="C:\Users\Barb\Pictures\Crossing Delancey\Crossing Delancey 0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7239232">
            <a:off x="4253100" y="4658360"/>
            <a:ext cx="1672844" cy="1515893"/>
          </a:xfrm>
          <a:prstGeom prst="rect">
            <a:avLst/>
          </a:prstGeom>
          <a:noFill/>
        </p:spPr>
      </p:pic>
      <p:pic>
        <p:nvPicPr>
          <p:cNvPr id="16389" name="Picture 5" descr="C:\Users\Barb\Pictures\Over the roiver\River0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21801">
            <a:off x="5029200" y="1600200"/>
            <a:ext cx="1371600" cy="1447800"/>
          </a:xfrm>
          <a:prstGeom prst="rect">
            <a:avLst/>
          </a:prstGeom>
          <a:noFill/>
        </p:spPr>
      </p:pic>
      <p:pic>
        <p:nvPicPr>
          <p:cNvPr id="16390" name="Picture 6" descr="C:\Users\Barb\Pictures\V. Mono\VDay-Barb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0800000" flipV="1">
            <a:off x="5029200" y="3200401"/>
            <a:ext cx="1219200" cy="1143000"/>
          </a:xfrm>
          <a:prstGeom prst="rect">
            <a:avLst/>
          </a:prstGeom>
          <a:noFill/>
        </p:spPr>
      </p:pic>
      <p:pic>
        <p:nvPicPr>
          <p:cNvPr id="16391" name="Picture 7" descr="C:\Users\Barb\Pictures\FLE 1005\FLE _ OCT 2005 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177320">
            <a:off x="6580647" y="2897513"/>
            <a:ext cx="1466082" cy="1132795"/>
          </a:xfrm>
          <a:prstGeom prst="rect">
            <a:avLst/>
          </a:prstGeom>
          <a:noFill/>
        </p:spPr>
      </p:pic>
      <p:pic>
        <p:nvPicPr>
          <p:cNvPr id="12" name="Picture 2" descr="C:\Users\Barb\AppData\Local\Microsoft\Windows\Temporary Internet Files\Content.IE5\08CQ1WCP\MC900001239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1913839" cy="17428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9C35F-ACFB-DE82-B6AD-62BA9E3F3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Publishing Journey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A558E-1DD5-F6C1-8741-E101D3D1B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10000"/>
          </a:bodyPr>
          <a:lstStyle/>
          <a:p>
            <a:endParaRPr lang="en-US" sz="3600" dirty="0"/>
          </a:p>
          <a:p>
            <a:r>
              <a:rPr lang="en-US" sz="3600" dirty="0"/>
              <a:t>Everyone has a book in them nagging at them to get out</a:t>
            </a:r>
          </a:p>
          <a:p>
            <a:r>
              <a:rPr lang="en-US" sz="3600" dirty="0"/>
              <a:t>Skip the hassle and self publish</a:t>
            </a:r>
          </a:p>
          <a:p>
            <a:r>
              <a:rPr lang="en-US" sz="3600" dirty="0"/>
              <a:t>Amazon is easiest little up-front cost</a:t>
            </a:r>
          </a:p>
          <a:p>
            <a:pPr lvl="1"/>
            <a:r>
              <a:rPr lang="en-US" sz="3200" dirty="0"/>
              <a:t>Use fivver.com</a:t>
            </a:r>
          </a:p>
          <a:p>
            <a:r>
              <a:rPr lang="en-US" sz="3600" dirty="0"/>
              <a:t>Get good at Marketing</a:t>
            </a:r>
          </a:p>
          <a:p>
            <a:pPr lvl="1"/>
            <a:r>
              <a:rPr lang="en-US" sz="3600" dirty="0"/>
              <a:t>Free Workshops, presentations</a:t>
            </a:r>
          </a:p>
          <a:p>
            <a:pPr lvl="1"/>
            <a:r>
              <a:rPr lang="en-US" sz="3600" dirty="0"/>
              <a:t>BOR Sales</a:t>
            </a:r>
          </a:p>
          <a:p>
            <a:endParaRPr lang="en-US" sz="3200" dirty="0"/>
          </a:p>
          <a:p>
            <a:endParaRPr lang="en-US" dirty="0"/>
          </a:p>
        </p:txBody>
      </p:sp>
      <p:pic>
        <p:nvPicPr>
          <p:cNvPr id="5" name="Picture 4" descr="A cartoon character wearing glasses and a book&#10;&#10;Description automatically generated with low confidence">
            <a:extLst>
              <a:ext uri="{FF2B5EF4-FFF2-40B4-BE49-F238E27FC236}">
                <a16:creationId xmlns:a16="http://schemas.microsoft.com/office/drawing/2014/main" id="{E1D93E8B-4479-1BA1-0B9A-4C9010CCEA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239000" y="4940800"/>
            <a:ext cx="1905000" cy="1663898"/>
          </a:xfrm>
          <a:prstGeom prst="rect">
            <a:avLst/>
          </a:prstGeom>
        </p:spPr>
      </p:pic>
      <p:pic>
        <p:nvPicPr>
          <p:cNvPr id="7" name="Picture 6" descr="A red and black book cover&#10;&#10;Description automatically generated with low confidence">
            <a:extLst>
              <a:ext uri="{FF2B5EF4-FFF2-40B4-BE49-F238E27FC236}">
                <a16:creationId xmlns:a16="http://schemas.microsoft.com/office/drawing/2014/main" id="{9FAA8EFA-DD76-30F7-1E85-8B486BF565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620000" y="83540"/>
            <a:ext cx="980048" cy="1569646"/>
          </a:xfrm>
          <a:prstGeom prst="rect">
            <a:avLst/>
          </a:prstGeom>
        </p:spPr>
      </p:pic>
      <p:pic>
        <p:nvPicPr>
          <p:cNvPr id="10" name="Picture 9" descr="A stack of books&#10;&#10;Description automatically generated with medium confidence">
            <a:extLst>
              <a:ext uri="{FF2B5EF4-FFF2-40B4-BE49-F238E27FC236}">
                <a16:creationId xmlns:a16="http://schemas.microsoft.com/office/drawing/2014/main" id="{D3B8E5F1-2494-87E1-BD57-A5CAB26B0B5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457200" y="29509"/>
            <a:ext cx="1329928" cy="147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436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Barb\AppData\Local\Temp\Temp1_samplechapterswithtitles.zip\Chapter-10-Happy-Talk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-533400"/>
            <a:ext cx="59436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609600" y="381001"/>
            <a:ext cx="9067800" cy="1295399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FFC000"/>
                </a:solidFill>
                <a:latin typeface="Perpetua" pitchFamily="18" charset="0"/>
              </a:rPr>
              <a:t>Verbal &amp; Non-Verbal Communication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524000"/>
            <a:ext cx="6400800" cy="41148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sz="8600" b="1" dirty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7% Words</a:t>
            </a:r>
          </a:p>
          <a:p>
            <a:r>
              <a:rPr lang="en-US" sz="8600" b="1" dirty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38% Voice</a:t>
            </a:r>
          </a:p>
          <a:p>
            <a:r>
              <a:rPr lang="en-US" sz="8600" b="1" dirty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55% Body Language</a:t>
            </a:r>
          </a:p>
          <a:p>
            <a:endParaRPr lang="en-US" dirty="0"/>
          </a:p>
        </p:txBody>
      </p:sp>
      <p:pic>
        <p:nvPicPr>
          <p:cNvPr id="24577" name="Picture 1" descr="C:\Users\Barb\AppData\Local\Microsoft\Windows\Temporary Internet Files\Content.IE5\08CQ1WCP\MC90015056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876800"/>
            <a:ext cx="1553566" cy="1818742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rgbClr val="FFC000"/>
                </a:solidFill>
                <a:latin typeface="Perpetua" pitchFamily="18" charset="0"/>
              </a:rPr>
              <a:t>Commas save lives !!!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5400" dirty="0">
                <a:latin typeface="Perpetua" pitchFamily="18" charset="0"/>
              </a:rPr>
              <a:t>Let’s eat Grandpa.</a:t>
            </a:r>
          </a:p>
          <a:p>
            <a:endParaRPr lang="en-US" sz="5400" dirty="0">
              <a:latin typeface="Perpetua" pitchFamily="18" charset="0"/>
            </a:endParaRPr>
          </a:p>
          <a:p>
            <a:r>
              <a:rPr lang="en-US" sz="5400" dirty="0">
                <a:latin typeface="Perpetua" pitchFamily="18" charset="0"/>
              </a:rPr>
              <a:t>Let’s eat, Grandpa.</a:t>
            </a:r>
          </a:p>
        </p:txBody>
      </p:sp>
      <p:pic>
        <p:nvPicPr>
          <p:cNvPr id="952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4343400"/>
            <a:ext cx="966787" cy="189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C000"/>
                </a:solidFill>
                <a:latin typeface="Perpetua" pitchFamily="18" charset="0"/>
              </a:rPr>
              <a:t>Types of Learners/Decision Makers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Visual – 55%</a:t>
            </a:r>
          </a:p>
          <a:p>
            <a:pPr>
              <a:buNone/>
            </a:pPr>
            <a:endParaRPr lang="en-US" sz="4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4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Auditory – 20%</a:t>
            </a:r>
          </a:p>
          <a:p>
            <a:endParaRPr lang="en-US" sz="4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4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Kinesthetic – 25%</a:t>
            </a:r>
          </a:p>
        </p:txBody>
      </p:sp>
      <p:pic>
        <p:nvPicPr>
          <p:cNvPr id="22529" name="Picture 1" descr="C:\Users\Barb\AppData\Local\Microsoft\Windows\Temporary Internet Files\Content.IE5\08CQ1WCP\MC90012838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143000"/>
            <a:ext cx="3452388" cy="4433180"/>
          </a:xfrm>
          <a:prstGeom prst="rect">
            <a:avLst/>
          </a:prstGeom>
          <a:noFill/>
        </p:spPr>
      </p:pic>
      <p:pic>
        <p:nvPicPr>
          <p:cNvPr id="22530" name="Picture 2" descr="C:\Users\Barb\AppData\Local\Microsoft\Windows\Temporary Internet Files\Content.IE5\08CQ1WCP\MC900436129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5334000"/>
            <a:ext cx="1654175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C000"/>
                </a:solidFill>
                <a:latin typeface="Perpetua" pitchFamily="18" charset="0"/>
              </a:rPr>
              <a:t>Effective Listening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33400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Perpetua" pitchFamily="18" charset="0"/>
              </a:rPr>
              <a:t>Active/effective listening is a skill which must be learned and practiced</a:t>
            </a:r>
          </a:p>
          <a:p>
            <a:r>
              <a:rPr lang="en-US" sz="3600" b="1" dirty="0">
                <a:latin typeface="Perpetua" pitchFamily="18" charset="0"/>
              </a:rPr>
              <a:t>Difficult to listen - we speak at a speed of 180 wpm and we have the ability to listen at 300-500 wpm</a:t>
            </a:r>
          </a:p>
          <a:p>
            <a:r>
              <a:rPr lang="en-US" sz="3600" b="1" dirty="0">
                <a:latin typeface="Perpetua" pitchFamily="18" charset="0"/>
              </a:rPr>
              <a:t>Listening with your motor running - just waiting for our turn to speak</a:t>
            </a:r>
          </a:p>
          <a:p>
            <a:endParaRPr lang="en-US" b="1" dirty="0">
              <a:latin typeface="Perpetua" pitchFamily="18" charset="0"/>
            </a:endParaRPr>
          </a:p>
          <a:p>
            <a:endParaRPr lang="en-US" b="1" dirty="0">
              <a:latin typeface="Perpetua" pitchFamily="18" charset="0"/>
            </a:endParaRPr>
          </a:p>
        </p:txBody>
      </p:sp>
      <p:pic>
        <p:nvPicPr>
          <p:cNvPr id="4" name="Picture 2" descr="C:\Users\Barb\AppData\Local\Microsoft\Windows\Temporary Internet Files\Content.IE5\12ZK5TM3\MC90018715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152401"/>
            <a:ext cx="1828800" cy="144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C000"/>
                </a:solidFill>
                <a:latin typeface="Perpetua" pitchFamily="18" charset="0"/>
              </a:rPr>
              <a:t>To Listen Effectively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>
            <a:normAutofit fontScale="92500" lnSpcReduction="20000"/>
          </a:bodyPr>
          <a:lstStyle/>
          <a:p>
            <a:endParaRPr lang="en-US" sz="3600" b="1" dirty="0">
              <a:latin typeface="Perpetua" pitchFamily="18" charset="0"/>
            </a:endParaRPr>
          </a:p>
          <a:p>
            <a:r>
              <a:rPr lang="en-US" sz="3600" b="1" dirty="0">
                <a:latin typeface="Perpetua" pitchFamily="18" charset="0"/>
              </a:rPr>
              <a:t>Listen twice as much as talk  </a:t>
            </a:r>
          </a:p>
          <a:p>
            <a:r>
              <a:rPr lang="en-US" sz="3600" b="1" dirty="0">
                <a:latin typeface="Perpetua" pitchFamily="18" charset="0"/>
              </a:rPr>
              <a:t>Only interrupt for clarification</a:t>
            </a:r>
          </a:p>
          <a:p>
            <a:r>
              <a:rPr lang="en-US" sz="3600" b="1" dirty="0">
                <a:latin typeface="Perpetua" pitchFamily="18" charset="0"/>
              </a:rPr>
              <a:t>Listen as if you will have to feedback what heard</a:t>
            </a:r>
          </a:p>
          <a:p>
            <a:r>
              <a:rPr lang="en-US" sz="3600" b="1" dirty="0">
                <a:latin typeface="Perpetua" pitchFamily="18" charset="0"/>
              </a:rPr>
              <a:t>Feedback to check for understanding</a:t>
            </a:r>
          </a:p>
          <a:p>
            <a:r>
              <a:rPr lang="en-US" sz="3600" b="1" dirty="0">
                <a:latin typeface="Perpetua" pitchFamily="18" charset="0"/>
              </a:rPr>
              <a:t>Observe body language</a:t>
            </a:r>
          </a:p>
          <a:p>
            <a:r>
              <a:rPr lang="en-US" sz="3600" b="1" dirty="0">
                <a:latin typeface="Perpetua" pitchFamily="18" charset="0"/>
              </a:rPr>
              <a:t>Make eye contact</a:t>
            </a:r>
          </a:p>
          <a:p>
            <a:pPr algn="ctr">
              <a:buNone/>
            </a:pPr>
            <a:endParaRPr lang="en-US" sz="2600" b="1" dirty="0">
              <a:solidFill>
                <a:srgbClr val="0070C0"/>
              </a:solidFill>
              <a:latin typeface="Americana BT" pitchFamily="18" charset="0"/>
            </a:endParaRPr>
          </a:p>
          <a:p>
            <a:pPr algn="ctr">
              <a:buNone/>
            </a:pPr>
            <a:r>
              <a:rPr lang="en-US" sz="2600" b="1" dirty="0">
                <a:solidFill>
                  <a:srgbClr val="FFC000"/>
                </a:solidFill>
                <a:latin typeface="Americana BT" pitchFamily="18" charset="0"/>
              </a:rPr>
              <a:t>Seek First To Understand Then To Be Understood</a:t>
            </a:r>
          </a:p>
          <a:p>
            <a:pPr>
              <a:buNone/>
            </a:pPr>
            <a:r>
              <a:rPr lang="en-US" b="1" dirty="0">
                <a:solidFill>
                  <a:srgbClr val="FFC000"/>
                </a:solidFill>
                <a:latin typeface="Signature" pitchFamily="2" charset="0"/>
              </a:rPr>
              <a:t>                                Steven Covey</a:t>
            </a:r>
          </a:p>
          <a:p>
            <a:endParaRPr lang="en-US" dirty="0"/>
          </a:p>
        </p:txBody>
      </p:sp>
      <p:pic>
        <p:nvPicPr>
          <p:cNvPr id="15361" name="Picture 1" descr="C:\Users\Barb\AppData\Local\Microsoft\Windows\Temporary Internet Files\Content.IE5\08CQ1WCP\MC900435039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3810000"/>
            <a:ext cx="1952625" cy="1508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utoUpdateAnimBg="0"/>
      <p:bldP spid="10243" grpId="0" build="p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6092</TotalTime>
  <Words>1267</Words>
  <Application>Microsoft Office PowerPoint</Application>
  <PresentationFormat>On-screen Show (4:3)</PresentationFormat>
  <Paragraphs>241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 Unicode MS</vt:lpstr>
      <vt:lpstr>Americana BT</vt:lpstr>
      <vt:lpstr>Aparajita</vt:lpstr>
      <vt:lpstr>Arial</vt:lpstr>
      <vt:lpstr>Arial Narrow</vt:lpstr>
      <vt:lpstr>Calibri</vt:lpstr>
      <vt:lpstr>Copperplate Gothic Bold</vt:lpstr>
      <vt:lpstr>Perpetua</vt:lpstr>
      <vt:lpstr>Signature</vt:lpstr>
      <vt:lpstr>Wingdings</vt:lpstr>
      <vt:lpstr>Office Theme</vt:lpstr>
      <vt:lpstr>Getting Your Act Together </vt:lpstr>
      <vt:lpstr>Who is Barb Turino?</vt:lpstr>
      <vt:lpstr>My Publishing Journey</vt:lpstr>
      <vt:lpstr>PowerPoint Presentation</vt:lpstr>
      <vt:lpstr>Verbal &amp; Non-Verbal Communication</vt:lpstr>
      <vt:lpstr>Commas save lives !!!</vt:lpstr>
      <vt:lpstr>Types of Learners/Decision Makers</vt:lpstr>
      <vt:lpstr>Effective Listening</vt:lpstr>
      <vt:lpstr>To Listen Effectively</vt:lpstr>
      <vt:lpstr>ACT</vt:lpstr>
      <vt:lpstr> Actor’s Critical Tip </vt:lpstr>
      <vt:lpstr>Speaking Exercise  </vt:lpstr>
      <vt:lpstr>Effective Speaking</vt:lpstr>
      <vt:lpstr> Actor’s Critical Tip 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Your Act Together</dc:title>
  <dc:creator>Barb</dc:creator>
  <cp:lastModifiedBy>Barbara Turino</cp:lastModifiedBy>
  <cp:revision>54</cp:revision>
  <cp:lastPrinted>2023-06-07T22:06:10Z</cp:lastPrinted>
  <dcterms:created xsi:type="dcterms:W3CDTF">2011-11-29T21:03:13Z</dcterms:created>
  <dcterms:modified xsi:type="dcterms:W3CDTF">2023-06-07T22:18:04Z</dcterms:modified>
</cp:coreProperties>
</file>