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63" r:id="rId2"/>
    <p:sldId id="256" r:id="rId3"/>
    <p:sldId id="268" r:id="rId4"/>
    <p:sldId id="270" r:id="rId5"/>
    <p:sldId id="264" r:id="rId6"/>
    <p:sldId id="269" r:id="rId7"/>
    <p:sldId id="261" r:id="rId8"/>
    <p:sldId id="273" r:id="rId9"/>
    <p:sldId id="267" r:id="rId10"/>
    <p:sldId id="262" r:id="rId11"/>
    <p:sldId id="266" r:id="rId12"/>
    <p:sldId id="257" r:id="rId13"/>
    <p:sldId id="259" r:id="rId14"/>
    <p:sldId id="274"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varScale="1">
        <p:scale>
          <a:sx n="86" d="100"/>
          <a:sy n="86" d="100"/>
        </p:scale>
        <p:origin x="77"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6379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1365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2295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6274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81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4641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4537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3882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889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1619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5/17/2023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7486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5/17/2023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910857143"/>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94B31-261B-054A-85CE-8CDCC70BF8FE}"/>
              </a:ext>
            </a:extLst>
          </p:cNvPr>
          <p:cNvSpPr>
            <a:spLocks noGrp="1"/>
          </p:cNvSpPr>
          <p:nvPr>
            <p:ph type="title"/>
          </p:nvPr>
        </p:nvSpPr>
        <p:spPr>
          <a:xfrm>
            <a:off x="1080000" y="862151"/>
            <a:ext cx="6120000" cy="1009486"/>
          </a:xfrm>
        </p:spPr>
        <p:txBody>
          <a:bodyPr anchor="b">
            <a:normAutofit/>
          </a:bodyPr>
          <a:lstStyle/>
          <a:p>
            <a:pPr algn="ctr"/>
            <a:r>
              <a:rPr lang="en-US" dirty="0"/>
              <a:t>We are all Storytellers!</a:t>
            </a:r>
          </a:p>
        </p:txBody>
      </p:sp>
      <p:cxnSp>
        <p:nvCxnSpPr>
          <p:cNvPr id="14" name="Straight Connector 1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000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A99E8C9F-E5F1-00E9-3412-8B1B48B9A526}"/>
              </a:ext>
            </a:extLst>
          </p:cNvPr>
          <p:cNvSpPr>
            <a:spLocks noGrp="1"/>
          </p:cNvSpPr>
          <p:nvPr>
            <p:ph idx="1"/>
          </p:nvPr>
        </p:nvSpPr>
        <p:spPr>
          <a:xfrm>
            <a:off x="1080000" y="2759076"/>
            <a:ext cx="6121400" cy="3009899"/>
          </a:xfrm>
        </p:spPr>
        <p:txBody>
          <a:bodyPr>
            <a:norm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history of our grandparents is remembered not with rose petals but in the laughter and tears of their children and their children’s children.  It is into us that the lives of the grandparents have gone.  It is in us that their history becomes a future.”  - Charles and Ann Morse</a:t>
            </a:r>
          </a:p>
          <a:p>
            <a:endParaRPr lang="en-US" dirty="0"/>
          </a:p>
        </p:txBody>
      </p:sp>
      <p:pic>
        <p:nvPicPr>
          <p:cNvPr id="5" name="Content Placeholder 4" descr="A person playing a guitar with a child&#10;&#10;Description automatically generated with medium confidence">
            <a:extLst>
              <a:ext uri="{FF2B5EF4-FFF2-40B4-BE49-F238E27FC236}">
                <a16:creationId xmlns:a16="http://schemas.microsoft.com/office/drawing/2014/main" id="{A879AC60-703E-0538-D497-909CEA21C4E0}"/>
              </a:ext>
            </a:extLst>
          </p:cNvPr>
          <p:cNvPicPr>
            <a:picLocks noChangeAspect="1"/>
          </p:cNvPicPr>
          <p:nvPr/>
        </p:nvPicPr>
        <p:blipFill rotWithShape="1">
          <a:blip r:embed="rId2">
            <a:extLst>
              <a:ext uri="{28A0092B-C50C-407E-A947-70E740481C1C}">
                <a14:useLocalDpi xmlns:a14="http://schemas.microsoft.com/office/drawing/2010/main" val="0"/>
              </a:ext>
            </a:extLst>
          </a:blip>
          <a:srcRect l="35279" r="16462" b="2"/>
          <a:stretch/>
        </p:blipFill>
        <p:spPr>
          <a:xfrm>
            <a:off x="8321011" y="10"/>
            <a:ext cx="3870989" cy="6857990"/>
          </a:xfrm>
          <a:prstGeom prst="rect">
            <a:avLst/>
          </a:prstGeom>
        </p:spPr>
      </p:pic>
    </p:spTree>
    <p:extLst>
      <p:ext uri="{BB962C8B-B14F-4D97-AF65-F5344CB8AC3E}">
        <p14:creationId xmlns:p14="http://schemas.microsoft.com/office/powerpoint/2010/main" val="300646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903CD-F1E9-7D2B-B8DE-F2EBDC9E7769}"/>
              </a:ext>
            </a:extLst>
          </p:cNvPr>
          <p:cNvSpPr>
            <a:spLocks noGrp="1"/>
          </p:cNvSpPr>
          <p:nvPr>
            <p:ph type="title"/>
          </p:nvPr>
        </p:nvSpPr>
        <p:spPr>
          <a:xfrm>
            <a:off x="4984750" y="139338"/>
            <a:ext cx="6120000" cy="2035689"/>
          </a:xfrm>
        </p:spPr>
        <p:txBody>
          <a:bodyPr anchor="b">
            <a:normAutofit fontScale="90000"/>
          </a:bodyPr>
          <a:lstStyle/>
          <a:p>
            <a:pPr algn="ctr"/>
            <a:r>
              <a:rPr lang="en-US" dirty="0"/>
              <a:t>6 good reasons to Tell your family’s </a:t>
            </a:r>
            <a:br>
              <a:rPr lang="en-US" dirty="0"/>
            </a:br>
            <a:r>
              <a:rPr lang="en-US" dirty="0"/>
              <a:t>his--Story</a:t>
            </a:r>
            <a:br>
              <a:rPr lang="en-US" dirty="0"/>
            </a:br>
            <a:r>
              <a:rPr lang="en-US" dirty="0"/>
              <a:t>HER-- </a:t>
            </a:r>
            <a:r>
              <a:rPr lang="en-US" dirty="0" err="1"/>
              <a:t>sTORY</a:t>
            </a:r>
            <a:r>
              <a:rPr lang="en-US" dirty="0"/>
              <a:t> </a:t>
            </a:r>
            <a:br>
              <a:rPr lang="en-US" dirty="0"/>
            </a:br>
            <a:r>
              <a:rPr lang="en-US" dirty="0"/>
              <a:t>Your-Story</a:t>
            </a:r>
            <a:br>
              <a:rPr lang="en-US" dirty="0"/>
            </a:br>
            <a:endParaRPr lang="en-US" dirty="0"/>
          </a:p>
        </p:txBody>
      </p:sp>
      <p:pic>
        <p:nvPicPr>
          <p:cNvPr id="5" name="Picture 4" descr="Two people holding each other's hands">
            <a:extLst>
              <a:ext uri="{FF2B5EF4-FFF2-40B4-BE49-F238E27FC236}">
                <a16:creationId xmlns:a16="http://schemas.microsoft.com/office/drawing/2014/main" id="{64A5E200-696B-D60E-C9F4-2B749B7BD9D5}"/>
              </a:ext>
            </a:extLst>
          </p:cNvPr>
          <p:cNvPicPr>
            <a:picLocks noChangeAspect="1"/>
          </p:cNvPicPr>
          <p:nvPr/>
        </p:nvPicPr>
        <p:blipFill rotWithShape="1">
          <a:blip r:embed="rId2"/>
          <a:srcRect l="28108" r="34215" b="-1"/>
          <a:stretch/>
        </p:blipFill>
        <p:spPr>
          <a:xfrm>
            <a:off x="20" y="10"/>
            <a:ext cx="3870969" cy="6857990"/>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2F072E-A53D-52A1-3F75-35EF7BF338FE}"/>
              </a:ext>
            </a:extLst>
          </p:cNvPr>
          <p:cNvSpPr>
            <a:spLocks noGrp="1"/>
          </p:cNvSpPr>
          <p:nvPr>
            <p:ph idx="1"/>
          </p:nvPr>
        </p:nvSpPr>
        <p:spPr>
          <a:xfrm>
            <a:off x="4984750" y="2584943"/>
            <a:ext cx="6121400" cy="4273058"/>
          </a:xfrm>
        </p:spPr>
        <p:txBody>
          <a:bodyPr>
            <a:normAutofit lnSpcReduction="10000"/>
          </a:bodyPr>
          <a:lstStyle/>
          <a:p>
            <a:pPr marL="0" indent="0">
              <a:lnSpc>
                <a:spcPct val="115000"/>
              </a:lnSpc>
              <a:buNone/>
            </a:pPr>
            <a:r>
              <a:rPr lang="en-US" sz="1700" dirty="0"/>
              <a:t>Creates healthy Intergenerational self </a:t>
            </a:r>
          </a:p>
          <a:p>
            <a:pPr marL="0" indent="0">
              <a:lnSpc>
                <a:spcPct val="115000"/>
              </a:lnSpc>
              <a:buNone/>
            </a:pPr>
            <a:r>
              <a:rPr lang="en-US" sz="1700" dirty="0"/>
              <a:t>Unlike Social Media, it helps us discover true stories of significance </a:t>
            </a:r>
          </a:p>
          <a:p>
            <a:pPr marL="0" indent="0">
              <a:lnSpc>
                <a:spcPct val="115000"/>
              </a:lnSpc>
              <a:buNone/>
            </a:pPr>
            <a:r>
              <a:rPr lang="en-US" sz="1700" dirty="0"/>
              <a:t>Connects and binds us to family past, present, future</a:t>
            </a:r>
          </a:p>
          <a:p>
            <a:pPr marL="0" indent="0">
              <a:lnSpc>
                <a:spcPct val="115000"/>
              </a:lnSpc>
              <a:buNone/>
            </a:pPr>
            <a:r>
              <a:rPr lang="en-US" sz="1700" dirty="0"/>
              <a:t>Creates a vehicle for healing, forgiveness and compassion</a:t>
            </a:r>
          </a:p>
          <a:p>
            <a:pPr marL="0" indent="0">
              <a:lnSpc>
                <a:spcPct val="115000"/>
              </a:lnSpc>
              <a:buNone/>
            </a:pPr>
            <a:r>
              <a:rPr lang="en-US" sz="1700" dirty="0"/>
              <a:t>Helps us uncover our identities</a:t>
            </a:r>
          </a:p>
          <a:p>
            <a:pPr marL="0" indent="0">
              <a:lnSpc>
                <a:spcPct val="115000"/>
              </a:lnSpc>
              <a:buNone/>
            </a:pPr>
            <a:r>
              <a:rPr lang="en-US" sz="1700" dirty="0"/>
              <a:t>It is what glues us all together</a:t>
            </a:r>
          </a:p>
          <a:p>
            <a:pPr marL="0" indent="0">
              <a:lnSpc>
                <a:spcPct val="115000"/>
              </a:lnSpc>
              <a:buNone/>
            </a:pPr>
            <a:endParaRPr lang="en-US" sz="1700" dirty="0"/>
          </a:p>
          <a:p>
            <a:pPr marL="0" indent="0">
              <a:lnSpc>
                <a:spcPct val="115000"/>
              </a:lnSpc>
              <a:buNone/>
            </a:pPr>
            <a:r>
              <a:rPr lang="en-US" sz="1700" b="1" dirty="0">
                <a:solidFill>
                  <a:schemeClr val="accent1"/>
                </a:solidFill>
              </a:rPr>
              <a:t>“Everything is held together with stories . . .”That is all that is holding us together, stories and compassion.”  -Barry Lopez, Winter Count</a:t>
            </a:r>
          </a:p>
          <a:p>
            <a:pPr marL="0" indent="0">
              <a:lnSpc>
                <a:spcPct val="115000"/>
              </a:lnSpc>
              <a:buNone/>
            </a:pPr>
            <a:r>
              <a:rPr lang="en-US" sz="1700" dirty="0"/>
              <a:t>.</a:t>
            </a:r>
          </a:p>
        </p:txBody>
      </p:sp>
    </p:spTree>
    <p:extLst>
      <p:ext uri="{BB962C8B-B14F-4D97-AF65-F5344CB8AC3E}">
        <p14:creationId xmlns:p14="http://schemas.microsoft.com/office/powerpoint/2010/main" val="411789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03EFE-DA10-F90C-B987-61EF167FBE5A}"/>
              </a:ext>
            </a:extLst>
          </p:cNvPr>
          <p:cNvSpPr>
            <a:spLocks noGrp="1"/>
          </p:cNvSpPr>
          <p:nvPr>
            <p:ph type="title"/>
          </p:nvPr>
        </p:nvSpPr>
        <p:spPr>
          <a:xfrm>
            <a:off x="4984750" y="1011237"/>
            <a:ext cx="6120000" cy="860400"/>
          </a:xfrm>
        </p:spPr>
        <p:txBody>
          <a:bodyPr anchor="b">
            <a:normAutofit fontScale="90000"/>
          </a:bodyPr>
          <a:lstStyle/>
          <a:p>
            <a:pPr algn="ctr"/>
            <a:r>
              <a:rPr lang="en-US" dirty="0"/>
              <a:t>Knowing your Family’s history creates more resilient humans</a:t>
            </a:r>
          </a:p>
        </p:txBody>
      </p:sp>
      <p:pic>
        <p:nvPicPr>
          <p:cNvPr id="5" name="Picture 4" descr="A hand of two adults and a kid on top of each other">
            <a:extLst>
              <a:ext uri="{FF2B5EF4-FFF2-40B4-BE49-F238E27FC236}">
                <a16:creationId xmlns:a16="http://schemas.microsoft.com/office/drawing/2014/main" id="{BA17D345-6D2F-F75E-8623-7E0783A554B7}"/>
              </a:ext>
            </a:extLst>
          </p:cNvPr>
          <p:cNvPicPr>
            <a:picLocks noChangeAspect="1"/>
          </p:cNvPicPr>
          <p:nvPr/>
        </p:nvPicPr>
        <p:blipFill rotWithShape="1">
          <a:blip r:embed="rId2"/>
          <a:srcRect l="34764" r="27559" b="-1"/>
          <a:stretch/>
        </p:blipFill>
        <p:spPr>
          <a:xfrm>
            <a:off x="20" y="10"/>
            <a:ext cx="3870969" cy="6857990"/>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AD513E-49AC-5854-F23B-3A1E33782DB6}"/>
              </a:ext>
            </a:extLst>
          </p:cNvPr>
          <p:cNvSpPr>
            <a:spLocks noGrp="1"/>
          </p:cNvSpPr>
          <p:nvPr>
            <p:ph idx="1"/>
          </p:nvPr>
        </p:nvSpPr>
        <p:spPr>
          <a:xfrm>
            <a:off x="4984750" y="2759076"/>
            <a:ext cx="6121400" cy="3009899"/>
          </a:xfrm>
        </p:spPr>
        <p:txBody>
          <a:bodyPr>
            <a:normAutofit/>
          </a:bodyPr>
          <a:lstStyle/>
          <a:p>
            <a:pPr marL="0" indent="0">
              <a:lnSpc>
                <a:spcPct val="115000"/>
              </a:lnSpc>
              <a:buNone/>
            </a:pPr>
            <a:r>
              <a:rPr lang="en-US" sz="1600" dirty="0"/>
              <a:t>The more children knew about their family’s history, the stronger their sense of control over their lives, the higher their self-esteem and the more successfully they believed their families functioned. The “Do You Know?” scale turned out to be the best single predictor of children’s emotional health and happiness.</a:t>
            </a:r>
          </a:p>
          <a:p>
            <a:pPr marL="0" indent="0">
              <a:lnSpc>
                <a:spcPct val="115000"/>
              </a:lnSpc>
              <a:buNone/>
            </a:pPr>
            <a:endParaRPr lang="en-US" sz="1600" dirty="0"/>
          </a:p>
          <a:p>
            <a:pPr marL="0" indent="0">
              <a:lnSpc>
                <a:spcPct val="115000"/>
              </a:lnSpc>
              <a:buNone/>
            </a:pPr>
            <a:r>
              <a:rPr lang="en-US" sz="1600" dirty="0"/>
              <a:t>"The Stories That Bind Us" in The New York Times 2013 – Bruce Feiler</a:t>
            </a:r>
          </a:p>
        </p:txBody>
      </p:sp>
    </p:spTree>
    <p:extLst>
      <p:ext uri="{BB962C8B-B14F-4D97-AF65-F5344CB8AC3E}">
        <p14:creationId xmlns:p14="http://schemas.microsoft.com/office/powerpoint/2010/main" val="207892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36BF2-CB5F-436B-DB08-104041CA7A03}"/>
              </a:ext>
            </a:extLst>
          </p:cNvPr>
          <p:cNvSpPr>
            <a:spLocks noGrp="1"/>
          </p:cNvSpPr>
          <p:nvPr>
            <p:ph type="title"/>
          </p:nvPr>
        </p:nvSpPr>
        <p:spPr>
          <a:xfrm>
            <a:off x="1080000" y="2074985"/>
            <a:ext cx="4426782" cy="3894992"/>
          </a:xfrm>
        </p:spPr>
        <p:txBody>
          <a:bodyPr vert="horz" lIns="0" tIns="0" rIns="0" bIns="0" rtlCol="0" anchor="b" anchorCtr="0">
            <a:normAutofit/>
          </a:bodyPr>
          <a:lstStyle/>
          <a:p>
            <a:pPr algn="ctr">
              <a:lnSpc>
                <a:spcPct val="90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 all grow up with the weight of history on us.  Our ancestors’ dwell in the attics of our brains as they do in the chains of knowledge hidden in every cell of our bodies.” – Shirley Abbot</a:t>
            </a:r>
            <a:br>
              <a:rPr lang="en-US" sz="13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cxnSp>
        <p:nvCxnSpPr>
          <p:cNvPr id="48" name="Straight Connector 47">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ontent Placeholder 42">
            <a:extLst>
              <a:ext uri="{FF2B5EF4-FFF2-40B4-BE49-F238E27FC236}">
                <a16:creationId xmlns:a16="http://schemas.microsoft.com/office/drawing/2014/main" id="{FC909A6B-9393-7037-6DE9-9927EAC28441}"/>
              </a:ext>
            </a:extLst>
          </p:cNvPr>
          <p:cNvSpPr>
            <a:spLocks noGrp="1"/>
          </p:cNvSpPr>
          <p:nvPr>
            <p:ph idx="1"/>
          </p:nvPr>
        </p:nvSpPr>
        <p:spPr>
          <a:xfrm>
            <a:off x="1045908" y="6214156"/>
            <a:ext cx="4460874" cy="124313"/>
          </a:xfrm>
        </p:spPr>
        <p:txBody>
          <a:bodyPr>
            <a:normAutofit fontScale="40000" lnSpcReduction="20000"/>
          </a:bodyPr>
          <a:lstStyle/>
          <a:p>
            <a:pPr marL="0" indent="0">
              <a:buNone/>
            </a:pPr>
            <a:endParaRPr lang="en-US" dirty="0"/>
          </a:p>
        </p:txBody>
      </p:sp>
      <p:sp>
        <p:nvSpPr>
          <p:cNvPr id="50" name="Rectangle 5">
            <a:extLst>
              <a:ext uri="{FF2B5EF4-FFF2-40B4-BE49-F238E27FC236}">
                <a16:creationId xmlns:a16="http://schemas.microsoft.com/office/drawing/2014/main" id="{B3E4F30C-F711-4B5B-BF39-0F71A2E8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555282" y="443194"/>
            <a:ext cx="49896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riding a horse&#10;&#10;Description automatically generated">
            <a:extLst>
              <a:ext uri="{FF2B5EF4-FFF2-40B4-BE49-F238E27FC236}">
                <a16:creationId xmlns:a16="http://schemas.microsoft.com/office/drawing/2014/main" id="{B2F5C683-7FB0-0B7F-02AA-A05D8E33FDA6}"/>
              </a:ext>
            </a:extLst>
          </p:cNvPr>
          <p:cNvPicPr>
            <a:picLocks noChangeAspect="1"/>
          </p:cNvPicPr>
          <p:nvPr/>
        </p:nvPicPr>
        <p:blipFill rotWithShape="1">
          <a:blip r:embed="rId2">
            <a:extLst>
              <a:ext uri="{28A0092B-C50C-407E-A947-70E740481C1C}">
                <a14:useLocalDpi xmlns:a14="http://schemas.microsoft.com/office/drawing/2010/main" val="0"/>
              </a:ext>
            </a:extLst>
          </a:blip>
          <a:srcRect t="9304" r="-1" b="9492"/>
          <a:stretch/>
        </p:blipFill>
        <p:spPr>
          <a:xfrm>
            <a:off x="6654800" y="540033"/>
            <a:ext cx="4996212" cy="5775279"/>
          </a:xfrm>
          <a:prstGeom prst="rect">
            <a:avLst/>
          </a:prstGeom>
        </p:spPr>
      </p:pic>
      <p:sp>
        <p:nvSpPr>
          <p:cNvPr id="52" name="Rectangle 5">
            <a:extLst>
              <a:ext uri="{FF2B5EF4-FFF2-40B4-BE49-F238E27FC236}">
                <a16:creationId xmlns:a16="http://schemas.microsoft.com/office/drawing/2014/main" id="{2772F870-D2E8-4E62-8E21-7C7E9AB44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555282" y="6203194"/>
            <a:ext cx="49896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
            <a:extLst>
              <a:ext uri="{FF2B5EF4-FFF2-40B4-BE49-F238E27FC236}">
                <a16:creationId xmlns:a16="http://schemas.microsoft.com/office/drawing/2014/main" id="{A6E1E5C3-7E0A-4EFE-9FD9-A8CA2FDCC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544882" y="443194"/>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199D03F-9678-5AF5-E301-C87F3B01E0CA}"/>
              </a:ext>
            </a:extLst>
          </p:cNvPr>
          <p:cNvSpPr/>
          <p:nvPr/>
        </p:nvSpPr>
        <p:spPr>
          <a:xfrm>
            <a:off x="1757972" y="590088"/>
            <a:ext cx="2848707" cy="1362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Tip # 7</a:t>
            </a:r>
          </a:p>
          <a:p>
            <a:pPr algn="ctr"/>
            <a:r>
              <a:rPr lang="en-US" dirty="0"/>
              <a:t>Create traditions of </a:t>
            </a:r>
          </a:p>
          <a:p>
            <a:pPr algn="ctr"/>
            <a:r>
              <a:rPr lang="en-US" dirty="0"/>
              <a:t>storytelling</a:t>
            </a:r>
          </a:p>
        </p:txBody>
      </p:sp>
      <p:sp>
        <p:nvSpPr>
          <p:cNvPr id="4" name="Flowchart: Connector 3">
            <a:extLst>
              <a:ext uri="{FF2B5EF4-FFF2-40B4-BE49-F238E27FC236}">
                <a16:creationId xmlns:a16="http://schemas.microsoft.com/office/drawing/2014/main" id="{C7DE8002-852B-F1FF-0893-B9160604D6F1}"/>
              </a:ext>
            </a:extLst>
          </p:cNvPr>
          <p:cNvSpPr/>
          <p:nvPr/>
        </p:nvSpPr>
        <p:spPr>
          <a:xfrm>
            <a:off x="10272585" y="4810898"/>
            <a:ext cx="1297459" cy="130569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Round 4</a:t>
            </a:r>
          </a:p>
        </p:txBody>
      </p:sp>
    </p:spTree>
    <p:extLst>
      <p:ext uri="{BB962C8B-B14F-4D97-AF65-F5344CB8AC3E}">
        <p14:creationId xmlns:p14="http://schemas.microsoft.com/office/powerpoint/2010/main" val="327473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2F32-3B2B-7516-E2EA-F2C97AA20736}"/>
              </a:ext>
            </a:extLst>
          </p:cNvPr>
          <p:cNvSpPr>
            <a:spLocks noGrp="1"/>
          </p:cNvSpPr>
          <p:nvPr>
            <p:ph type="title"/>
          </p:nvPr>
        </p:nvSpPr>
        <p:spPr/>
        <p:txBody>
          <a:bodyPr>
            <a:normAutofit fontScale="9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“You’re never alone, even during what you think are your weakest moments.  You have thousands of years of powerful ANCESTORS within you… Infinite strength is always on tap for you.  Know that!”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descr="A group of people posing for a photo&#10;&#10;Description automatically generated">
            <a:extLst>
              <a:ext uri="{FF2B5EF4-FFF2-40B4-BE49-F238E27FC236}">
                <a16:creationId xmlns:a16="http://schemas.microsoft.com/office/drawing/2014/main" id="{4E2C1A44-FF36-9481-E896-BF632C62FD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281" y="1864615"/>
            <a:ext cx="6655776" cy="4661144"/>
          </a:xfrm>
        </p:spPr>
      </p:pic>
    </p:spTree>
    <p:extLst>
      <p:ext uri="{BB962C8B-B14F-4D97-AF65-F5344CB8AC3E}">
        <p14:creationId xmlns:p14="http://schemas.microsoft.com/office/powerpoint/2010/main" val="326856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222DAEA5-8AC2-46AA-8F95-A91A7ED1D3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0012"/>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 name="Rectangle 5">
            <a:extLst>
              <a:ext uri="{FF2B5EF4-FFF2-40B4-BE49-F238E27FC236}">
                <a16:creationId xmlns:a16="http://schemas.microsoft.com/office/drawing/2014/main" id="{70D4ABFE-E642-139D-A856-B6A86DC7F643}"/>
              </a:ext>
            </a:extLst>
          </p:cNvPr>
          <p:cNvSpPr/>
          <p:nvPr/>
        </p:nvSpPr>
        <p:spPr>
          <a:xfrm>
            <a:off x="7233920" y="5019040"/>
            <a:ext cx="4135120" cy="1107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TIP #8</a:t>
            </a:r>
          </a:p>
          <a:p>
            <a:pPr algn="ctr"/>
            <a:r>
              <a:rPr lang="en-US" dirty="0"/>
              <a:t>SHARE WITH YOUR FAMILY  </a:t>
            </a:r>
          </a:p>
          <a:p>
            <a:pPr algn="ctr"/>
            <a:r>
              <a:rPr lang="en-US" dirty="0"/>
              <a:t>On the Family Search App</a:t>
            </a:r>
          </a:p>
        </p:txBody>
      </p:sp>
    </p:spTree>
    <p:extLst>
      <p:ext uri="{BB962C8B-B14F-4D97-AF65-F5344CB8AC3E}">
        <p14:creationId xmlns:p14="http://schemas.microsoft.com/office/powerpoint/2010/main" val="378463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905F-B431-DF1A-35F3-4193C26B24F6}"/>
              </a:ext>
            </a:extLst>
          </p:cNvPr>
          <p:cNvSpPr>
            <a:spLocks noGrp="1"/>
          </p:cNvSpPr>
          <p:nvPr>
            <p:ph type="title"/>
          </p:nvPr>
        </p:nvSpPr>
        <p:spPr>
          <a:xfrm>
            <a:off x="1079500" y="1011238"/>
            <a:ext cx="10026650" cy="4218488"/>
          </a:xfrm>
        </p:spPr>
        <p:txBody>
          <a:bodyPr>
            <a:normAutofit/>
          </a:bodyPr>
          <a:lstStyle/>
          <a:p>
            <a:r>
              <a:rPr lang="en-US" dirty="0"/>
              <a:t>How can Family Search - </a:t>
            </a:r>
            <a:br>
              <a:rPr lang="en-US" dirty="0"/>
            </a:br>
            <a:br>
              <a:rPr lang="en-US" dirty="0"/>
            </a:br>
            <a:r>
              <a:rPr lang="en-US" dirty="0"/>
              <a:t>	Help you connect and belong to 	family – past, present, Future?</a:t>
            </a:r>
            <a:br>
              <a:rPr lang="en-US" dirty="0"/>
            </a:br>
            <a:br>
              <a:rPr lang="en-US" dirty="0"/>
            </a:br>
            <a:r>
              <a:rPr lang="en-US" dirty="0"/>
              <a:t>	help you tell your story?</a:t>
            </a:r>
            <a:br>
              <a:rPr lang="en-US" dirty="0"/>
            </a:br>
            <a:br>
              <a:rPr lang="en-US" dirty="0"/>
            </a:br>
            <a:r>
              <a:rPr lang="en-US" dirty="0"/>
              <a:t>	Help you tell your Family Story?</a:t>
            </a:r>
            <a:br>
              <a:rPr lang="en-US" dirty="0"/>
            </a:br>
            <a:r>
              <a:rPr lang="en-US" dirty="0"/>
              <a:t>	</a:t>
            </a:r>
          </a:p>
        </p:txBody>
      </p:sp>
      <p:sp>
        <p:nvSpPr>
          <p:cNvPr id="3" name="Content Placeholder 2">
            <a:extLst>
              <a:ext uri="{FF2B5EF4-FFF2-40B4-BE49-F238E27FC236}">
                <a16:creationId xmlns:a16="http://schemas.microsoft.com/office/drawing/2014/main" id="{3C9C416D-ACD8-3551-F566-8572A0943179}"/>
              </a:ext>
            </a:extLst>
          </p:cNvPr>
          <p:cNvSpPr>
            <a:spLocks noGrp="1"/>
          </p:cNvSpPr>
          <p:nvPr>
            <p:ph idx="1"/>
          </p:nvPr>
        </p:nvSpPr>
        <p:spPr>
          <a:xfrm>
            <a:off x="1079500" y="5438273"/>
            <a:ext cx="10026650" cy="330701"/>
          </a:xfrm>
        </p:spPr>
        <p:txBody>
          <a:bodyPr>
            <a:normAutofit lnSpcReduction="10000"/>
          </a:bodyPr>
          <a:lstStyle/>
          <a:p>
            <a:pPr marL="0" indent="0">
              <a:buNone/>
            </a:pPr>
            <a:endParaRPr lang="en-US" dirty="0"/>
          </a:p>
        </p:txBody>
      </p:sp>
    </p:spTree>
    <p:extLst>
      <p:ext uri="{BB962C8B-B14F-4D97-AF65-F5344CB8AC3E}">
        <p14:creationId xmlns:p14="http://schemas.microsoft.com/office/powerpoint/2010/main" val="84213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B780A-42D7-FFB6-4806-3D435D9894C8}"/>
              </a:ext>
            </a:extLst>
          </p:cNvPr>
          <p:cNvSpPr>
            <a:spLocks noGrp="1"/>
          </p:cNvSpPr>
          <p:nvPr>
            <p:ph type="ctrTitle"/>
          </p:nvPr>
        </p:nvSpPr>
        <p:spPr>
          <a:xfrm>
            <a:off x="4983900" y="330927"/>
            <a:ext cx="6119131" cy="2693256"/>
          </a:xfrm>
        </p:spPr>
        <p:txBody>
          <a:bodyPr>
            <a:normAutofit/>
          </a:bodyPr>
          <a:lstStyle/>
          <a:p>
            <a:r>
              <a:rPr lang="en-US" dirty="0"/>
              <a:t>Discover your Ancestors story,</a:t>
            </a:r>
            <a:br>
              <a:rPr lang="en-US" dirty="0"/>
            </a:br>
            <a:r>
              <a:rPr lang="en-US" dirty="0"/>
              <a:t>Discover your Story</a:t>
            </a:r>
          </a:p>
        </p:txBody>
      </p:sp>
      <p:sp>
        <p:nvSpPr>
          <p:cNvPr id="3" name="Subtitle 2">
            <a:extLst>
              <a:ext uri="{FF2B5EF4-FFF2-40B4-BE49-F238E27FC236}">
                <a16:creationId xmlns:a16="http://schemas.microsoft.com/office/drawing/2014/main" id="{AFD0075B-B7B6-3225-F274-454F2ACC2220}"/>
              </a:ext>
            </a:extLst>
          </p:cNvPr>
          <p:cNvSpPr>
            <a:spLocks noGrp="1"/>
          </p:cNvSpPr>
          <p:nvPr>
            <p:ph type="subTitle" idx="1"/>
          </p:nvPr>
        </p:nvSpPr>
        <p:spPr>
          <a:xfrm>
            <a:off x="4980779" y="4113212"/>
            <a:ext cx="6125372" cy="2567671"/>
          </a:xfrm>
        </p:spPr>
        <p:txBody>
          <a:bodyPr>
            <a:normAutofit fontScale="77500" lnSpcReduction="20000"/>
          </a:bodyPr>
          <a:lstStyle/>
          <a:p>
            <a:r>
              <a:rPr lang="en-US" sz="4300" dirty="0"/>
              <a:t>TIP # 1</a:t>
            </a:r>
          </a:p>
          <a:p>
            <a:endParaRPr lang="en-US" sz="2200" dirty="0"/>
          </a:p>
          <a:p>
            <a:r>
              <a:rPr lang="en-US" sz="2200" dirty="0"/>
              <a:t>Let’s “Turn the hearts of the Father’s to the children and turn the hearts of the children to their fathers.” </a:t>
            </a:r>
          </a:p>
          <a:p>
            <a:r>
              <a:rPr lang="en-US" sz="2200" dirty="0"/>
              <a:t>Through sharing our stories </a:t>
            </a:r>
          </a:p>
          <a:p>
            <a:r>
              <a:rPr lang="en-US" sz="2200" dirty="0"/>
              <a:t>-Malachi 4:6</a:t>
            </a:r>
          </a:p>
        </p:txBody>
      </p:sp>
      <p:pic>
        <p:nvPicPr>
          <p:cNvPr id="20" name="Picture 19" descr="Mountains on book art concept">
            <a:extLst>
              <a:ext uri="{FF2B5EF4-FFF2-40B4-BE49-F238E27FC236}">
                <a16:creationId xmlns:a16="http://schemas.microsoft.com/office/drawing/2014/main" id="{FAEF0E93-6A43-777F-E662-E7476E8FB45B}"/>
              </a:ext>
            </a:extLst>
          </p:cNvPr>
          <p:cNvPicPr>
            <a:picLocks noChangeAspect="1"/>
          </p:cNvPicPr>
          <p:nvPr/>
        </p:nvPicPr>
        <p:blipFill rotWithShape="1">
          <a:blip r:embed="rId2"/>
          <a:srcRect l="22732" r="26560"/>
          <a:stretch/>
        </p:blipFill>
        <p:spPr>
          <a:xfrm>
            <a:off x="20" y="10"/>
            <a:ext cx="3863955" cy="6857989"/>
          </a:xfrm>
          <a:prstGeom prst="rect">
            <a:avLst/>
          </a:prstGeom>
        </p:spPr>
      </p:pic>
      <p:cxnSp>
        <p:nvCxnSpPr>
          <p:cNvPr id="26" name="Straight Connector 25">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8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400"/>
                                        <p:tgtEl>
                                          <p:spTgt spid="3">
                                            <p:txEl>
                                              <p:pRg st="4" end="4"/>
                                            </p:txEl>
                                          </p:spTgt>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9DD1-4AC4-75DD-B2A2-52C8E63B59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3C0E2DA-57FC-36B9-5053-CBE80C4F3B7A}"/>
              </a:ext>
            </a:extLst>
          </p:cNvPr>
          <p:cNvSpPr>
            <a:spLocks noGrp="1"/>
          </p:cNvSpPr>
          <p:nvPr>
            <p:ph type="subTitle" idx="1"/>
          </p:nvPr>
        </p:nvSpPr>
        <p:spPr>
          <a:xfrm>
            <a:off x="309777" y="4036541"/>
            <a:ext cx="3117164" cy="955590"/>
          </a:xfrm>
        </p:spPr>
        <p:txBody>
          <a:bodyPr/>
          <a:lstStyle/>
          <a:p>
            <a:r>
              <a:rPr lang="en-US" dirty="0"/>
              <a:t>WHO IS LISTENING?</a:t>
            </a:r>
          </a:p>
        </p:txBody>
      </p:sp>
      <p:pic>
        <p:nvPicPr>
          <p:cNvPr id="7" name="Picture 6" descr="Cartoon of a person holding a poster in front of a group of people&#10;&#10;Description automatically generated with medium confidence">
            <a:extLst>
              <a:ext uri="{FF2B5EF4-FFF2-40B4-BE49-F238E27FC236}">
                <a16:creationId xmlns:a16="http://schemas.microsoft.com/office/drawing/2014/main" id="{BBC55C95-6F29-0E3F-2AFB-DC8303E67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320" y="1432560"/>
            <a:ext cx="4785360" cy="3992880"/>
          </a:xfrm>
          <a:prstGeom prst="rect">
            <a:avLst/>
          </a:prstGeom>
        </p:spPr>
      </p:pic>
    </p:spTree>
    <p:extLst>
      <p:ext uri="{BB962C8B-B14F-4D97-AF65-F5344CB8AC3E}">
        <p14:creationId xmlns:p14="http://schemas.microsoft.com/office/powerpoint/2010/main" val="134264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3" name="Freeform: Shape 12">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5" name="Freeform: Shape 14">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8" name="Rectangle 17">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on a couch&#10;&#10;Description automatically generated">
            <a:extLst>
              <a:ext uri="{FF2B5EF4-FFF2-40B4-BE49-F238E27FC236}">
                <a16:creationId xmlns:a16="http://schemas.microsoft.com/office/drawing/2014/main" id="{3B299F5F-5280-A0FA-7E7E-A8B717DC19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34"/>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DCFCE6BC-4706-49A2-816A-A44669F98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637" y="1"/>
            <a:ext cx="8894726" cy="6858000"/>
          </a:xfrm>
          <a:prstGeom prst="rect">
            <a:avLst/>
          </a:prstGeom>
          <a:gradFill flip="none" rotWithShape="1">
            <a:gsLst>
              <a:gs pos="0">
                <a:srgbClr val="000000">
                  <a:alpha val="34902"/>
                </a:srgbClr>
              </a:gs>
              <a:gs pos="80000">
                <a:srgbClr val="000000">
                  <a:alpha val="0"/>
                </a:srgbClr>
              </a:gs>
              <a:gs pos="51000">
                <a:srgbClr val="000000">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7756FB-C765-09BC-E3E3-3A49745FBB6F}"/>
              </a:ext>
            </a:extLst>
          </p:cNvPr>
          <p:cNvSpPr>
            <a:spLocks noGrp="1"/>
          </p:cNvSpPr>
          <p:nvPr>
            <p:ph type="title"/>
          </p:nvPr>
        </p:nvSpPr>
        <p:spPr>
          <a:xfrm>
            <a:off x="1792654" y="3371294"/>
            <a:ext cx="7797799" cy="1116258"/>
          </a:xfrm>
        </p:spPr>
        <p:txBody>
          <a:bodyPr vert="horz" lIns="0" tIns="0" rIns="0" bIns="0" rtlCol="0" anchor="b" anchorCtr="0">
            <a:noAutofit/>
          </a:bodyPr>
          <a:lstStyle/>
          <a:p>
            <a:pPr algn="ctr"/>
            <a:r>
              <a:rPr lang="en-US" sz="4400" dirty="0"/>
              <a:t>Tip # 2</a:t>
            </a:r>
            <a:br>
              <a:rPr lang="en-US" sz="4400" dirty="0"/>
            </a:br>
            <a:r>
              <a:rPr lang="en-US" sz="4400" dirty="0"/>
              <a:t>Bite size pieces</a:t>
            </a:r>
          </a:p>
        </p:txBody>
      </p:sp>
      <p:cxnSp>
        <p:nvCxnSpPr>
          <p:cNvPr id="22" name="Straight Connector 21">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34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7B3A8-6D39-BC53-3817-CFF0B813D9FC}"/>
              </a:ext>
            </a:extLst>
          </p:cNvPr>
          <p:cNvSpPr>
            <a:spLocks noGrp="1"/>
          </p:cNvSpPr>
          <p:nvPr>
            <p:ph type="title"/>
          </p:nvPr>
        </p:nvSpPr>
        <p:spPr>
          <a:xfrm>
            <a:off x="1080000" y="540032"/>
            <a:ext cx="4426782" cy="1331605"/>
          </a:xfrm>
        </p:spPr>
        <p:txBody>
          <a:bodyPr vert="horz" lIns="0" tIns="0" rIns="0" bIns="0" rtlCol="0" anchor="b" anchorCtr="0">
            <a:normAutofit fontScale="90000"/>
          </a:bodyPr>
          <a:lstStyle/>
          <a:p>
            <a:pPr algn="ctr">
              <a:lnSpc>
                <a:spcPct val="90000"/>
              </a:lnSpc>
            </a:pPr>
            <a:br>
              <a:rPr lang="en-US" sz="1800" dirty="0"/>
            </a:br>
            <a:r>
              <a:rPr lang="en-US" sz="1800" dirty="0"/>
              <a:t> </a:t>
            </a:r>
            <a:br>
              <a:rPr lang="en-US" sz="1800" dirty="0"/>
            </a:br>
            <a:br>
              <a:rPr lang="en-US" sz="1800" dirty="0"/>
            </a:br>
            <a:r>
              <a:rPr lang="en-US" sz="4800" dirty="0"/>
              <a:t>tip # 3</a:t>
            </a:r>
          </a:p>
        </p:txBody>
      </p:sp>
      <p:cxnSp>
        <p:nvCxnSpPr>
          <p:cNvPr id="42" name="Straight Connector 4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ontent Placeholder 36">
            <a:extLst>
              <a:ext uri="{FF2B5EF4-FFF2-40B4-BE49-F238E27FC236}">
                <a16:creationId xmlns:a16="http://schemas.microsoft.com/office/drawing/2014/main" id="{448DA0B1-0198-B299-CD75-96C243FE0442}"/>
              </a:ext>
            </a:extLst>
          </p:cNvPr>
          <p:cNvSpPr>
            <a:spLocks noGrp="1"/>
          </p:cNvSpPr>
          <p:nvPr>
            <p:ph idx="1"/>
          </p:nvPr>
        </p:nvSpPr>
        <p:spPr>
          <a:xfrm>
            <a:off x="1080000" y="2759076"/>
            <a:ext cx="4460874" cy="3009899"/>
          </a:xfrm>
        </p:spPr>
        <p:txBody>
          <a:bodyPr>
            <a:normAutofit/>
          </a:bodyPr>
          <a:lstStyle/>
          <a:p>
            <a:pPr marL="0" indent="0" algn="ctr">
              <a:buNone/>
            </a:pPr>
            <a:r>
              <a:rPr lang="en-US" sz="3200" dirty="0"/>
              <a:t>Good Story Tellers are good Story Listeners</a:t>
            </a:r>
          </a:p>
          <a:p>
            <a:pPr marL="0" indent="0" algn="ctr">
              <a:buNone/>
            </a:pPr>
            <a:endParaRPr lang="en-US" sz="3200" dirty="0"/>
          </a:p>
          <a:p>
            <a:pPr marL="0" indent="0" algn="ctr">
              <a:buNone/>
            </a:pPr>
            <a:r>
              <a:rPr lang="en-US" sz="3200" dirty="0"/>
              <a:t>Ask questions</a:t>
            </a:r>
          </a:p>
        </p:txBody>
      </p:sp>
      <p:sp>
        <p:nvSpPr>
          <p:cNvPr id="44" name="Rectangle 43">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Content Placeholder 4" descr="A book on a table&#10;&#10;Description automatically generated with low confidence">
            <a:extLst>
              <a:ext uri="{FF2B5EF4-FFF2-40B4-BE49-F238E27FC236}">
                <a16:creationId xmlns:a16="http://schemas.microsoft.com/office/drawing/2014/main" id="{4FC52D19-0EB7-EF1D-7F1F-7EF6F7E7546E}"/>
              </a:ext>
            </a:extLst>
          </p:cNvPr>
          <p:cNvPicPr>
            <a:picLocks noChangeAspect="1"/>
          </p:cNvPicPr>
          <p:nvPr/>
        </p:nvPicPr>
        <p:blipFill rotWithShape="1">
          <a:blip r:embed="rId2">
            <a:extLst>
              <a:ext uri="{28A0092B-C50C-407E-A947-70E740481C1C}">
                <a14:useLocalDpi xmlns:a14="http://schemas.microsoft.com/office/drawing/2010/main" val="0"/>
              </a:ext>
            </a:extLst>
          </a:blip>
          <a:srcRect l="9808" r="14447"/>
          <a:stretch/>
        </p:blipFill>
        <p:spPr>
          <a:xfrm>
            <a:off x="7761853" y="540032"/>
            <a:ext cx="3326169" cy="5778000"/>
          </a:xfrm>
          <a:prstGeom prst="rect">
            <a:avLst/>
          </a:prstGeom>
        </p:spPr>
      </p:pic>
      <p:sp>
        <p:nvSpPr>
          <p:cNvPr id="4" name="Flowchart: Connector 3">
            <a:extLst>
              <a:ext uri="{FF2B5EF4-FFF2-40B4-BE49-F238E27FC236}">
                <a16:creationId xmlns:a16="http://schemas.microsoft.com/office/drawing/2014/main" id="{8D738715-A407-7A83-CB4B-9C4BF1B957AB}"/>
              </a:ext>
            </a:extLst>
          </p:cNvPr>
          <p:cNvSpPr/>
          <p:nvPr/>
        </p:nvSpPr>
        <p:spPr>
          <a:xfrm>
            <a:off x="5138567" y="5209187"/>
            <a:ext cx="1379838" cy="146221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Round 1</a:t>
            </a:r>
          </a:p>
        </p:txBody>
      </p:sp>
    </p:spTree>
    <p:extLst>
      <p:ext uri="{BB962C8B-B14F-4D97-AF65-F5344CB8AC3E}">
        <p14:creationId xmlns:p14="http://schemas.microsoft.com/office/powerpoint/2010/main" val="304323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3A4AA-4D64-FC43-EA16-FA106D56C4D4}"/>
              </a:ext>
            </a:extLst>
          </p:cNvPr>
          <p:cNvSpPr>
            <a:spLocks noGrp="1"/>
          </p:cNvSpPr>
          <p:nvPr>
            <p:ph type="title"/>
          </p:nvPr>
        </p:nvSpPr>
        <p:spPr>
          <a:xfrm>
            <a:off x="7766050" y="540000"/>
            <a:ext cx="3884962" cy="1331637"/>
          </a:xfrm>
        </p:spPr>
        <p:txBody>
          <a:bodyPr vert="horz" lIns="0" tIns="0" rIns="0" bIns="0" rtlCol="0" anchor="b" anchorCtr="0">
            <a:normAutofit/>
          </a:bodyPr>
          <a:lstStyle/>
          <a:p>
            <a:pPr algn="ctr"/>
            <a:r>
              <a:rPr lang="en-US" dirty="0">
                <a:highlight>
                  <a:srgbClr val="000000"/>
                </a:highlight>
              </a:rPr>
              <a:t>Lots of ways to listen and tell</a:t>
            </a:r>
          </a:p>
        </p:txBody>
      </p:sp>
      <p:pic>
        <p:nvPicPr>
          <p:cNvPr id="5" name="Content Placeholder 4" descr="A picture containing text, indoor, wall, picture frame&#10;&#10;Description automatically generated">
            <a:extLst>
              <a:ext uri="{FF2B5EF4-FFF2-40B4-BE49-F238E27FC236}">
                <a16:creationId xmlns:a16="http://schemas.microsoft.com/office/drawing/2014/main" id="{FB345BD8-36C3-A62D-4366-998C454A7366}"/>
              </a:ext>
            </a:extLst>
          </p:cNvPr>
          <p:cNvPicPr>
            <a:picLocks noChangeAspect="1"/>
          </p:cNvPicPr>
          <p:nvPr/>
        </p:nvPicPr>
        <p:blipFill rotWithShape="1">
          <a:blip r:embed="rId2">
            <a:extLst>
              <a:ext uri="{28A0092B-C50C-407E-A947-70E740481C1C}">
                <a14:useLocalDpi xmlns:a14="http://schemas.microsoft.com/office/drawing/2010/main" val="0"/>
              </a:ext>
            </a:extLst>
          </a:blip>
          <a:srcRect r="11100" b="1"/>
          <a:stretch/>
        </p:blipFill>
        <p:spPr>
          <a:xfrm>
            <a:off x="540988" y="540000"/>
            <a:ext cx="6671025" cy="5778000"/>
          </a:xfrm>
          <a:prstGeom prst="rect">
            <a:avLst/>
          </a:prstGeom>
        </p:spPr>
      </p:pic>
      <p:cxnSp>
        <p:nvCxnSpPr>
          <p:cNvPr id="31" name="Straight Connector 3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25">
            <a:extLst>
              <a:ext uri="{FF2B5EF4-FFF2-40B4-BE49-F238E27FC236}">
                <a16:creationId xmlns:a16="http://schemas.microsoft.com/office/drawing/2014/main" id="{8739C3F0-83EB-24F2-B83D-D4B32B78460E}"/>
              </a:ext>
            </a:extLst>
          </p:cNvPr>
          <p:cNvSpPr>
            <a:spLocks noGrp="1"/>
          </p:cNvSpPr>
          <p:nvPr>
            <p:ph idx="1"/>
          </p:nvPr>
        </p:nvSpPr>
        <p:spPr>
          <a:xfrm>
            <a:off x="7766050" y="2759076"/>
            <a:ext cx="3884962" cy="3009899"/>
          </a:xfrm>
        </p:spPr>
        <p:txBody>
          <a:bodyPr>
            <a:normAutofit/>
          </a:bodyPr>
          <a:lstStyle/>
          <a:p>
            <a:pPr marL="0" indent="0" algn="ctr">
              <a:buNone/>
            </a:pPr>
            <a:r>
              <a:rPr lang="en-US" sz="4400" dirty="0"/>
              <a:t>Tip #4</a:t>
            </a:r>
          </a:p>
          <a:p>
            <a:pPr marL="0" indent="0" algn="ctr">
              <a:buNone/>
            </a:pPr>
            <a:r>
              <a:rPr lang="en-US" sz="4400" dirty="0"/>
              <a:t>Write a book</a:t>
            </a:r>
          </a:p>
        </p:txBody>
      </p:sp>
      <p:sp>
        <p:nvSpPr>
          <p:cNvPr id="3" name="Flowchart: Connector 2">
            <a:extLst>
              <a:ext uri="{FF2B5EF4-FFF2-40B4-BE49-F238E27FC236}">
                <a16:creationId xmlns:a16="http://schemas.microsoft.com/office/drawing/2014/main" id="{7A575AA6-E709-61E7-7617-4429EA93175B}"/>
              </a:ext>
            </a:extLst>
          </p:cNvPr>
          <p:cNvSpPr/>
          <p:nvPr/>
        </p:nvSpPr>
        <p:spPr>
          <a:xfrm>
            <a:off x="10237601" y="4981236"/>
            <a:ext cx="1546626" cy="15469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Round 2</a:t>
            </a:r>
          </a:p>
        </p:txBody>
      </p:sp>
    </p:spTree>
    <p:extLst>
      <p:ext uri="{BB962C8B-B14F-4D97-AF65-F5344CB8AC3E}">
        <p14:creationId xmlns:p14="http://schemas.microsoft.com/office/powerpoint/2010/main" val="127109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15C00-9696-2194-070E-10645598E7C7}"/>
              </a:ext>
            </a:extLst>
          </p:cNvPr>
          <p:cNvSpPr>
            <a:spLocks noGrp="1"/>
          </p:cNvSpPr>
          <p:nvPr>
            <p:ph type="title"/>
          </p:nvPr>
        </p:nvSpPr>
        <p:spPr>
          <a:xfrm>
            <a:off x="540988" y="290146"/>
            <a:ext cx="3884962" cy="2328837"/>
          </a:xfrm>
        </p:spPr>
        <p:txBody>
          <a:bodyPr anchor="b">
            <a:normAutofit/>
          </a:bodyPr>
          <a:lstStyle/>
          <a:p>
            <a:pPr algn="ctr"/>
            <a:r>
              <a:rPr lang="en-US" dirty="0"/>
              <a:t>Tip #5</a:t>
            </a:r>
            <a:br>
              <a:rPr lang="en-US" dirty="0"/>
            </a:br>
            <a:br>
              <a:rPr lang="en-US" dirty="0"/>
            </a:br>
            <a:r>
              <a:rPr lang="en-US" dirty="0"/>
              <a:t>“Tell Me Story!”  </a:t>
            </a:r>
            <a:br>
              <a:rPr lang="en-US" dirty="0"/>
            </a:br>
            <a:endParaRPr lang="en-US" dirty="0"/>
          </a:p>
        </p:txBody>
      </p:sp>
      <p:cxnSp>
        <p:nvCxnSpPr>
          <p:cNvPr id="14" name="Straight Connector 13">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3FBB73B-EE46-68B5-DA66-122BEFE9D9BC}"/>
              </a:ext>
            </a:extLst>
          </p:cNvPr>
          <p:cNvSpPr>
            <a:spLocks noGrp="1"/>
          </p:cNvSpPr>
          <p:nvPr>
            <p:ph idx="1"/>
          </p:nvPr>
        </p:nvSpPr>
        <p:spPr>
          <a:xfrm>
            <a:off x="540988" y="2759076"/>
            <a:ext cx="3884962" cy="3009899"/>
          </a:xfrm>
        </p:spPr>
        <p:txBody>
          <a:bodyPr>
            <a:normAutofit/>
          </a:bodyPr>
          <a:lstStyle/>
          <a:p>
            <a:pPr marL="0" indent="0">
              <a:buNone/>
            </a:pPr>
            <a:r>
              <a:rPr lang="en-US" sz="2800" b="1" dirty="0"/>
              <a:t>“ABOUT WHO?”</a:t>
            </a:r>
          </a:p>
          <a:p>
            <a:pPr marL="0" indent="0">
              <a:buNone/>
            </a:pPr>
            <a:endParaRPr lang="en-US" sz="2800" b="1" dirty="0"/>
          </a:p>
          <a:p>
            <a:pPr marL="0" indent="0">
              <a:buNone/>
            </a:pPr>
            <a:endParaRPr lang="en-US" sz="2800" b="1" dirty="0"/>
          </a:p>
          <a:p>
            <a:pPr marL="0" indent="0">
              <a:buNone/>
            </a:pPr>
            <a:r>
              <a:rPr lang="en-US" sz="2800" b="1" dirty="0"/>
              <a:t>“ABOUT ME!!”</a:t>
            </a:r>
          </a:p>
        </p:txBody>
      </p:sp>
      <p:sp>
        <p:nvSpPr>
          <p:cNvPr id="16" name="Rectangle 15">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Content Placeholder 4" descr="A drawing of a child&#10;&#10;Description automatically generated with medium confidence">
            <a:extLst>
              <a:ext uri="{FF2B5EF4-FFF2-40B4-BE49-F238E27FC236}">
                <a16:creationId xmlns:a16="http://schemas.microsoft.com/office/drawing/2014/main" id="{114D967A-DAD2-98A4-63E9-EC5684215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444" y="540033"/>
            <a:ext cx="4129323" cy="5775279"/>
          </a:xfrm>
          <a:prstGeom prst="rect">
            <a:avLst/>
          </a:prstGeom>
        </p:spPr>
      </p:pic>
    </p:spTree>
    <p:extLst>
      <p:ext uri="{BB962C8B-B14F-4D97-AF65-F5344CB8AC3E}">
        <p14:creationId xmlns:p14="http://schemas.microsoft.com/office/powerpoint/2010/main" val="51773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8DA9-D118-3F51-AC47-996CB9157876}"/>
              </a:ext>
            </a:extLst>
          </p:cNvPr>
          <p:cNvSpPr>
            <a:spLocks noGrp="1"/>
          </p:cNvSpPr>
          <p:nvPr>
            <p:ph type="title"/>
          </p:nvPr>
        </p:nvSpPr>
        <p:spPr>
          <a:xfrm>
            <a:off x="114300" y="1274885"/>
            <a:ext cx="2057400" cy="5156395"/>
          </a:xfrm>
        </p:spPr>
        <p:txBody>
          <a:bodyPr/>
          <a:lstStyle/>
          <a:p>
            <a:r>
              <a:rPr lang="en-US" dirty="0"/>
              <a:t>Tip #6</a:t>
            </a:r>
            <a:br>
              <a:rPr lang="en-US" dirty="0"/>
            </a:br>
            <a:br>
              <a:rPr lang="en-US" dirty="0"/>
            </a:br>
            <a:r>
              <a:rPr lang="en-US" dirty="0"/>
              <a:t>Involve</a:t>
            </a:r>
            <a:br>
              <a:rPr lang="en-US" dirty="0"/>
            </a:br>
            <a:r>
              <a:rPr lang="en-US" dirty="0"/>
              <a:t>Your</a:t>
            </a:r>
            <a:br>
              <a:rPr lang="en-US" dirty="0"/>
            </a:br>
            <a:r>
              <a:rPr lang="en-US" dirty="0"/>
              <a:t>family</a:t>
            </a:r>
            <a:br>
              <a:rPr lang="en-US" dirty="0"/>
            </a:br>
            <a:br>
              <a:rPr lang="en-US" dirty="0"/>
            </a:br>
            <a:endParaRPr lang="en-US" dirty="0"/>
          </a:p>
        </p:txBody>
      </p:sp>
      <p:pic>
        <p:nvPicPr>
          <p:cNvPr id="13" name="Content Placeholder 12" descr="A picture containing text, book, collection, paper product&#10;&#10;Description automatically generated">
            <a:extLst>
              <a:ext uri="{FF2B5EF4-FFF2-40B4-BE49-F238E27FC236}">
                <a16:creationId xmlns:a16="http://schemas.microsoft.com/office/drawing/2014/main" id="{1C338D3A-4486-DEC8-8426-C99F3E720B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5840" y="203200"/>
            <a:ext cx="7995919" cy="6228080"/>
          </a:xfrm>
        </p:spPr>
      </p:pic>
    </p:spTree>
    <p:extLst>
      <p:ext uri="{BB962C8B-B14F-4D97-AF65-F5344CB8AC3E}">
        <p14:creationId xmlns:p14="http://schemas.microsoft.com/office/powerpoint/2010/main" val="147492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967C-A83C-4D7C-F29D-A3D1F4B6E96A}"/>
              </a:ext>
            </a:extLst>
          </p:cNvPr>
          <p:cNvSpPr>
            <a:spLocks noGrp="1"/>
          </p:cNvSpPr>
          <p:nvPr>
            <p:ph type="title"/>
          </p:nvPr>
        </p:nvSpPr>
        <p:spPr>
          <a:xfrm>
            <a:off x="1079500" y="265814"/>
            <a:ext cx="10026650" cy="1401061"/>
          </a:xfrm>
        </p:spPr>
        <p:txBody>
          <a:bodyPr/>
          <a:lstStyle/>
          <a:p>
            <a:r>
              <a:rPr lang="en-US" dirty="0"/>
              <a:t>Help your grandkids know and tell their family’s stories</a:t>
            </a:r>
          </a:p>
        </p:txBody>
      </p:sp>
      <p:pic>
        <p:nvPicPr>
          <p:cNvPr id="5" name="Content Placeholder 4" descr="A picture containing drawing, child art, sketch, art&#10;&#10;Description automatically generated">
            <a:extLst>
              <a:ext uri="{FF2B5EF4-FFF2-40B4-BE49-F238E27FC236}">
                <a16:creationId xmlns:a16="http://schemas.microsoft.com/office/drawing/2014/main" id="{83D8CF9E-43A7-509E-981C-04E28B9A02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0890" y="1790700"/>
            <a:ext cx="5183869" cy="3978275"/>
          </a:xfrm>
        </p:spPr>
      </p:pic>
      <p:sp>
        <p:nvSpPr>
          <p:cNvPr id="3" name="Flowchart: Connector 2">
            <a:extLst>
              <a:ext uri="{FF2B5EF4-FFF2-40B4-BE49-F238E27FC236}">
                <a16:creationId xmlns:a16="http://schemas.microsoft.com/office/drawing/2014/main" id="{DF530A18-AF08-898E-7FA4-E29614180BF2}"/>
              </a:ext>
            </a:extLst>
          </p:cNvPr>
          <p:cNvSpPr/>
          <p:nvPr/>
        </p:nvSpPr>
        <p:spPr>
          <a:xfrm>
            <a:off x="10041925" y="4983892"/>
            <a:ext cx="1280984" cy="13386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Round 3</a:t>
            </a:r>
          </a:p>
        </p:txBody>
      </p:sp>
    </p:spTree>
    <p:extLst>
      <p:ext uri="{BB962C8B-B14F-4D97-AF65-F5344CB8AC3E}">
        <p14:creationId xmlns:p14="http://schemas.microsoft.com/office/powerpoint/2010/main" val="4181910466"/>
      </p:ext>
    </p:extLst>
  </p:cSld>
  <p:clrMapOvr>
    <a:masterClrMapping/>
  </p:clrMapOvr>
</p:sld>
</file>

<file path=ppt/theme/theme1.xml><?xml version="1.0" encoding="utf-8"?>
<a:theme xmlns:a="http://schemas.openxmlformats.org/drawingml/2006/main" name="Leaf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983</TotalTime>
  <Words>509</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 Light</vt:lpstr>
      <vt:lpstr>Calibri</vt:lpstr>
      <vt:lpstr>Rockwell Nova Light</vt:lpstr>
      <vt:lpstr>Wingdings</vt:lpstr>
      <vt:lpstr>LeafVTI</vt:lpstr>
      <vt:lpstr>We are all Storytellers!</vt:lpstr>
      <vt:lpstr>Discover your Ancestors story, Discover your Story</vt:lpstr>
      <vt:lpstr>PowerPoint Presentation</vt:lpstr>
      <vt:lpstr>Tip # 2 Bite size pieces</vt:lpstr>
      <vt:lpstr>    tip # 3</vt:lpstr>
      <vt:lpstr>Lots of ways to listen and tell</vt:lpstr>
      <vt:lpstr>Tip #5  “Tell Me Story!”   </vt:lpstr>
      <vt:lpstr>Tip #6  Involve Your family  </vt:lpstr>
      <vt:lpstr>Help your grandkids know and tell their family’s stories</vt:lpstr>
      <vt:lpstr>6 good reasons to Tell your family’s  his--Story HER-- sTORY  Your-Story </vt:lpstr>
      <vt:lpstr>Knowing your Family’s history creates more resilient humans</vt:lpstr>
      <vt:lpstr>“We all grow up with the weight of history on us.  Our ancestors’ dwell in the attics of our brains as they do in the chains of knowledge hidden in every cell of our bodies.” – Shirley Abbot </vt:lpstr>
      <vt:lpstr>“You’re never alone, even during what you think are your weakest moments.  You have thousands of years of powerful ANCESTORS within you… Infinite strength is always on tap for you.  Know that!”  </vt:lpstr>
      <vt:lpstr>PowerPoint Presentation</vt:lpstr>
      <vt:lpstr>How can Family Search -    Help you connect and belong to  family – past, present, Future?   help you tell your story?   Help you tell your Family Story?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Francis</dc:creator>
  <cp:lastModifiedBy>Marc Francis</cp:lastModifiedBy>
  <cp:revision>9</cp:revision>
  <dcterms:created xsi:type="dcterms:W3CDTF">2023-05-11T19:54:40Z</dcterms:created>
  <dcterms:modified xsi:type="dcterms:W3CDTF">2023-05-17T18:35:26Z</dcterms:modified>
</cp:coreProperties>
</file>